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ppt/notesSlides/notesSlide1.xml" ContentType="application/vnd.openxmlformats-officedocument.presentationml.notesSlide+xml"/>
  <Override PartName="/ppt/tags/tag2.xml" ContentType="application/vnd.openxmlformats-officedocument.presentationml.tags+xml"/>
  <Override PartName="/ppt/notesSlides/notesSlide2.xml" ContentType="application/vnd.openxmlformats-officedocument.presentationml.notesSlide+xml"/>
  <Override PartName="/ppt/tags/tag3.xml" ContentType="application/vnd.openxmlformats-officedocument.presentationml.tags+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
  </p:notesMasterIdLst>
  <p:handoutMasterIdLst>
    <p:handoutMasterId r:id="rId6"/>
  </p:handoutMasterIdLst>
  <p:sldIdLst>
    <p:sldId id="379" r:id="rId2"/>
    <p:sldId id="376" r:id="rId3"/>
    <p:sldId id="377" r:id="rId4"/>
  </p:sldIdLst>
  <p:sldSz cx="9144000" cy="6858000" type="screen4x3"/>
  <p:notesSz cx="7315200" cy="9601200"/>
  <p:defaultTextStyle>
    <a:defPPr>
      <a:defRPr lang="en-GB"/>
    </a:defPPr>
    <a:lvl1pPr algn="ctr" rtl="0" fontAlgn="base">
      <a:spcBef>
        <a:spcPct val="50000"/>
      </a:spcBef>
      <a:spcAft>
        <a:spcPct val="0"/>
      </a:spcAft>
      <a:defRPr sz="2000" b="1" kern="1200">
        <a:solidFill>
          <a:schemeClr val="tx1"/>
        </a:solidFill>
        <a:latin typeface="Arial" panose="020B0604020202020204" pitchFamily="34" charset="0"/>
        <a:ea typeface="+mn-ea"/>
        <a:cs typeface="+mn-cs"/>
      </a:defRPr>
    </a:lvl1pPr>
    <a:lvl2pPr marL="457200" algn="ctr" rtl="0" fontAlgn="base">
      <a:spcBef>
        <a:spcPct val="50000"/>
      </a:spcBef>
      <a:spcAft>
        <a:spcPct val="0"/>
      </a:spcAft>
      <a:defRPr sz="2000" b="1" kern="1200">
        <a:solidFill>
          <a:schemeClr val="tx1"/>
        </a:solidFill>
        <a:latin typeface="Arial" panose="020B0604020202020204" pitchFamily="34" charset="0"/>
        <a:ea typeface="+mn-ea"/>
        <a:cs typeface="+mn-cs"/>
      </a:defRPr>
    </a:lvl2pPr>
    <a:lvl3pPr marL="914400" algn="ctr" rtl="0" fontAlgn="base">
      <a:spcBef>
        <a:spcPct val="50000"/>
      </a:spcBef>
      <a:spcAft>
        <a:spcPct val="0"/>
      </a:spcAft>
      <a:defRPr sz="2000" b="1" kern="1200">
        <a:solidFill>
          <a:schemeClr val="tx1"/>
        </a:solidFill>
        <a:latin typeface="Arial" panose="020B0604020202020204" pitchFamily="34" charset="0"/>
        <a:ea typeface="+mn-ea"/>
        <a:cs typeface="+mn-cs"/>
      </a:defRPr>
    </a:lvl3pPr>
    <a:lvl4pPr marL="1371600" algn="ctr" rtl="0" fontAlgn="base">
      <a:spcBef>
        <a:spcPct val="50000"/>
      </a:spcBef>
      <a:spcAft>
        <a:spcPct val="0"/>
      </a:spcAft>
      <a:defRPr sz="2000" b="1" kern="1200">
        <a:solidFill>
          <a:schemeClr val="tx1"/>
        </a:solidFill>
        <a:latin typeface="Arial" panose="020B0604020202020204" pitchFamily="34" charset="0"/>
        <a:ea typeface="+mn-ea"/>
        <a:cs typeface="+mn-cs"/>
      </a:defRPr>
    </a:lvl4pPr>
    <a:lvl5pPr marL="1828800" algn="ctr" rtl="0" fontAlgn="base">
      <a:spcBef>
        <a:spcPct val="50000"/>
      </a:spcBef>
      <a:spcAft>
        <a:spcPct val="0"/>
      </a:spcAft>
      <a:defRPr sz="2000" b="1" kern="1200">
        <a:solidFill>
          <a:schemeClr val="tx1"/>
        </a:solidFill>
        <a:latin typeface="Arial" panose="020B0604020202020204" pitchFamily="34" charset="0"/>
        <a:ea typeface="+mn-ea"/>
        <a:cs typeface="+mn-cs"/>
      </a:defRPr>
    </a:lvl5pPr>
    <a:lvl6pPr marL="2286000" algn="l" defTabSz="914400" rtl="0" eaLnBrk="1" latinLnBrk="0" hangingPunct="1">
      <a:defRPr sz="2000" b="1" kern="1200">
        <a:solidFill>
          <a:schemeClr val="tx1"/>
        </a:solidFill>
        <a:latin typeface="Arial" panose="020B0604020202020204" pitchFamily="34" charset="0"/>
        <a:ea typeface="+mn-ea"/>
        <a:cs typeface="+mn-cs"/>
      </a:defRPr>
    </a:lvl6pPr>
    <a:lvl7pPr marL="2743200" algn="l" defTabSz="914400" rtl="0" eaLnBrk="1" latinLnBrk="0" hangingPunct="1">
      <a:defRPr sz="2000" b="1" kern="1200">
        <a:solidFill>
          <a:schemeClr val="tx1"/>
        </a:solidFill>
        <a:latin typeface="Arial" panose="020B0604020202020204" pitchFamily="34" charset="0"/>
        <a:ea typeface="+mn-ea"/>
        <a:cs typeface="+mn-cs"/>
      </a:defRPr>
    </a:lvl7pPr>
    <a:lvl8pPr marL="3200400" algn="l" defTabSz="914400" rtl="0" eaLnBrk="1" latinLnBrk="0" hangingPunct="1">
      <a:defRPr sz="2000" b="1" kern="1200">
        <a:solidFill>
          <a:schemeClr val="tx1"/>
        </a:solidFill>
        <a:latin typeface="Arial" panose="020B0604020202020204" pitchFamily="34" charset="0"/>
        <a:ea typeface="+mn-ea"/>
        <a:cs typeface="+mn-cs"/>
      </a:defRPr>
    </a:lvl8pPr>
    <a:lvl9pPr marL="3657600" algn="l" defTabSz="914400" rtl="0" eaLnBrk="1" latinLnBrk="0" hangingPunct="1">
      <a:defRPr sz="2000" b="1"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024">
          <p15:clr>
            <a:srgbClr val="A4A3A4"/>
          </p15:clr>
        </p15:guide>
        <p15:guide id="2" pos="230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BFFE9"/>
    <a:srgbClr val="FFCC00"/>
    <a:srgbClr val="FF3300"/>
    <a:srgbClr val="E5FFF8"/>
    <a:srgbClr val="3399FF"/>
    <a:srgbClr val="C9FFF1"/>
    <a:srgbClr val="5B94E7"/>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52174" autoAdjust="0"/>
  </p:normalViewPr>
  <p:slideViewPr>
    <p:cSldViewPr snapToObjects="1">
      <p:cViewPr varScale="1">
        <p:scale>
          <a:sx n="45" d="100"/>
          <a:sy n="45" d="100"/>
        </p:scale>
        <p:origin x="2558" y="3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snapToObjects="1">
      <p:cViewPr>
        <p:scale>
          <a:sx n="100" d="100"/>
          <a:sy n="100" d="100"/>
        </p:scale>
        <p:origin x="-1404" y="-72"/>
      </p:cViewPr>
      <p:guideLst>
        <p:guide orient="horz" pos="3024"/>
        <p:guide pos="230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3170238" cy="481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881" tIns="48440" rIns="96881" bIns="48440" numCol="1" anchor="t" anchorCtr="0" compatLnSpc="1">
            <a:prstTxWarp prst="textNoShape">
              <a:avLst/>
            </a:prstTxWarp>
          </a:bodyPr>
          <a:lstStyle>
            <a:lvl1pPr algn="l" defTabSz="968375">
              <a:spcBef>
                <a:spcPct val="0"/>
              </a:spcBef>
              <a:defRPr sz="1300" b="0">
                <a:latin typeface="Times New Roman" panose="02020603050405020304" pitchFamily="18" charset="0"/>
              </a:defRPr>
            </a:lvl1pPr>
          </a:lstStyle>
          <a:p>
            <a:endParaRPr lang="en-GB" altLang="en-US"/>
          </a:p>
        </p:txBody>
      </p:sp>
      <p:sp>
        <p:nvSpPr>
          <p:cNvPr id="5123" name="Rectangle 3"/>
          <p:cNvSpPr>
            <a:spLocks noGrp="1" noChangeArrowheads="1"/>
          </p:cNvSpPr>
          <p:nvPr>
            <p:ph type="dt" sz="quarter" idx="1"/>
          </p:nvPr>
        </p:nvSpPr>
        <p:spPr bwMode="auto">
          <a:xfrm>
            <a:off x="4144963" y="0"/>
            <a:ext cx="3170237" cy="481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881" tIns="48440" rIns="96881" bIns="48440" numCol="1" anchor="t" anchorCtr="0" compatLnSpc="1">
            <a:prstTxWarp prst="textNoShape">
              <a:avLst/>
            </a:prstTxWarp>
          </a:bodyPr>
          <a:lstStyle>
            <a:lvl1pPr algn="r" defTabSz="968375">
              <a:spcBef>
                <a:spcPct val="0"/>
              </a:spcBef>
              <a:defRPr sz="1300" b="0">
                <a:latin typeface="Times New Roman" panose="02020603050405020304" pitchFamily="18" charset="0"/>
              </a:defRPr>
            </a:lvl1pPr>
          </a:lstStyle>
          <a:p>
            <a:endParaRPr lang="en-GB" altLang="en-US"/>
          </a:p>
        </p:txBody>
      </p:sp>
      <p:sp>
        <p:nvSpPr>
          <p:cNvPr id="5124" name="Rectangle 4"/>
          <p:cNvSpPr>
            <a:spLocks noGrp="1" noChangeArrowheads="1"/>
          </p:cNvSpPr>
          <p:nvPr>
            <p:ph type="ftr" sz="quarter" idx="2"/>
          </p:nvPr>
        </p:nvSpPr>
        <p:spPr bwMode="auto">
          <a:xfrm>
            <a:off x="0" y="9120188"/>
            <a:ext cx="3170238" cy="4810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881" tIns="48440" rIns="96881" bIns="48440" numCol="1" anchor="b" anchorCtr="0" compatLnSpc="1">
            <a:prstTxWarp prst="textNoShape">
              <a:avLst/>
            </a:prstTxWarp>
          </a:bodyPr>
          <a:lstStyle>
            <a:lvl1pPr algn="l" defTabSz="968375">
              <a:spcBef>
                <a:spcPct val="0"/>
              </a:spcBef>
              <a:defRPr sz="1300" b="0">
                <a:latin typeface="Times New Roman" panose="02020603050405020304" pitchFamily="18" charset="0"/>
              </a:defRPr>
            </a:lvl1pPr>
          </a:lstStyle>
          <a:p>
            <a:r>
              <a:rPr lang="en-GB" altLang="en-US"/>
              <a:t>Copyright Lessons Learned Ltd 2007</a:t>
            </a:r>
          </a:p>
        </p:txBody>
      </p:sp>
      <p:sp>
        <p:nvSpPr>
          <p:cNvPr id="5125" name="Rectangle 5"/>
          <p:cNvSpPr>
            <a:spLocks noGrp="1" noChangeArrowheads="1"/>
          </p:cNvSpPr>
          <p:nvPr>
            <p:ph type="sldNum" sz="quarter" idx="3"/>
          </p:nvPr>
        </p:nvSpPr>
        <p:spPr bwMode="auto">
          <a:xfrm>
            <a:off x="4144963" y="9120188"/>
            <a:ext cx="3170237" cy="4810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881" tIns="48440" rIns="96881" bIns="48440" numCol="1" anchor="b" anchorCtr="0" compatLnSpc="1">
            <a:prstTxWarp prst="textNoShape">
              <a:avLst/>
            </a:prstTxWarp>
          </a:bodyPr>
          <a:lstStyle>
            <a:lvl1pPr algn="r" defTabSz="968375">
              <a:spcBef>
                <a:spcPct val="0"/>
              </a:spcBef>
              <a:defRPr sz="1300" b="0">
                <a:latin typeface="Times New Roman" panose="02020603050405020304" pitchFamily="18" charset="0"/>
              </a:defRPr>
            </a:lvl1pPr>
          </a:lstStyle>
          <a:p>
            <a:fld id="{3BC76201-BD48-4FE5-955F-D323A898D1B5}" type="slidenum">
              <a:rPr lang="en-GB" altLang="en-US"/>
              <a:pPr/>
              <a:t>‹#›</a:t>
            </a:fld>
            <a:endParaRPr lang="en-GB"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28034" name="Rectangle 1026"/>
          <p:cNvSpPr>
            <a:spLocks noGrp="1" noChangeArrowheads="1"/>
          </p:cNvSpPr>
          <p:nvPr>
            <p:ph type="hdr" sz="quarter"/>
          </p:nvPr>
        </p:nvSpPr>
        <p:spPr bwMode="auto">
          <a:xfrm>
            <a:off x="0" y="0"/>
            <a:ext cx="3170238" cy="482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881" tIns="48440" rIns="96881" bIns="48440" numCol="1" anchor="t" anchorCtr="0" compatLnSpc="1">
            <a:prstTxWarp prst="textNoShape">
              <a:avLst/>
            </a:prstTxWarp>
          </a:bodyPr>
          <a:lstStyle>
            <a:lvl1pPr algn="l" defTabSz="968375">
              <a:defRPr sz="1300"/>
            </a:lvl1pPr>
          </a:lstStyle>
          <a:p>
            <a:endParaRPr lang="en-GB" altLang="en-US"/>
          </a:p>
        </p:txBody>
      </p:sp>
      <p:sp>
        <p:nvSpPr>
          <p:cNvPr id="428035" name="Rectangle 1027"/>
          <p:cNvSpPr>
            <a:spLocks noGrp="1" noChangeArrowheads="1"/>
          </p:cNvSpPr>
          <p:nvPr>
            <p:ph type="dt" idx="1"/>
          </p:nvPr>
        </p:nvSpPr>
        <p:spPr bwMode="auto">
          <a:xfrm>
            <a:off x="4144963" y="0"/>
            <a:ext cx="3170237" cy="482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881" tIns="48440" rIns="96881" bIns="48440" numCol="1" anchor="t" anchorCtr="0" compatLnSpc="1">
            <a:prstTxWarp prst="textNoShape">
              <a:avLst/>
            </a:prstTxWarp>
          </a:bodyPr>
          <a:lstStyle>
            <a:lvl1pPr algn="r" defTabSz="968375">
              <a:defRPr sz="1300"/>
            </a:lvl1pPr>
          </a:lstStyle>
          <a:p>
            <a:endParaRPr lang="en-GB" altLang="en-US"/>
          </a:p>
        </p:txBody>
      </p:sp>
      <p:sp>
        <p:nvSpPr>
          <p:cNvPr id="428036" name="Rectangle 1028"/>
          <p:cNvSpPr>
            <a:spLocks noChangeArrowheads="1" noTextEdit="1"/>
          </p:cNvSpPr>
          <p:nvPr>
            <p:ph type="sldImg" idx="2"/>
          </p:nvPr>
        </p:nvSpPr>
        <p:spPr bwMode="auto">
          <a:xfrm>
            <a:off x="1247775" y="722313"/>
            <a:ext cx="4821238" cy="3616325"/>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28037" name="Rectangle 1029"/>
          <p:cNvSpPr>
            <a:spLocks noGrp="1" noChangeArrowheads="1"/>
          </p:cNvSpPr>
          <p:nvPr>
            <p:ph type="body" sz="quarter" idx="3"/>
          </p:nvPr>
        </p:nvSpPr>
        <p:spPr bwMode="auto">
          <a:xfrm>
            <a:off x="974725" y="4578350"/>
            <a:ext cx="5365750" cy="4338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881" tIns="48440" rIns="96881" bIns="4844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428038" name="Rectangle 1030"/>
          <p:cNvSpPr>
            <a:spLocks noGrp="1" noChangeArrowheads="1"/>
          </p:cNvSpPr>
          <p:nvPr>
            <p:ph type="ftr" sz="quarter" idx="4"/>
          </p:nvPr>
        </p:nvSpPr>
        <p:spPr bwMode="auto">
          <a:xfrm>
            <a:off x="0" y="9158288"/>
            <a:ext cx="3170238" cy="4810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881" tIns="48440" rIns="96881" bIns="48440" numCol="1" anchor="b" anchorCtr="0" compatLnSpc="1">
            <a:prstTxWarp prst="textNoShape">
              <a:avLst/>
            </a:prstTxWarp>
          </a:bodyPr>
          <a:lstStyle>
            <a:lvl1pPr algn="l" defTabSz="968375">
              <a:defRPr sz="1300"/>
            </a:lvl1pPr>
          </a:lstStyle>
          <a:p>
            <a:r>
              <a:rPr lang="en-GB" altLang="en-US"/>
              <a:t>Copyright Lessons Learned Ltd 2007</a:t>
            </a:r>
          </a:p>
        </p:txBody>
      </p:sp>
      <p:sp>
        <p:nvSpPr>
          <p:cNvPr id="428039" name="Rectangle 1031"/>
          <p:cNvSpPr>
            <a:spLocks noGrp="1" noChangeArrowheads="1"/>
          </p:cNvSpPr>
          <p:nvPr>
            <p:ph type="sldNum" sz="quarter" idx="5"/>
          </p:nvPr>
        </p:nvSpPr>
        <p:spPr bwMode="auto">
          <a:xfrm>
            <a:off x="4144963" y="9158288"/>
            <a:ext cx="3170237" cy="4810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6881" tIns="48440" rIns="96881" bIns="48440" numCol="1" anchor="b" anchorCtr="0" compatLnSpc="1">
            <a:prstTxWarp prst="textNoShape">
              <a:avLst/>
            </a:prstTxWarp>
          </a:bodyPr>
          <a:lstStyle>
            <a:lvl1pPr algn="r" defTabSz="968375">
              <a:defRPr sz="1300"/>
            </a:lvl1pPr>
          </a:lstStyle>
          <a:p>
            <a:fld id="{6FE8617A-E3DA-4D64-9B49-59FEE2F4A0E6}" type="slidenum">
              <a:rPr lang="en-GB" altLang="en-US"/>
              <a:pPr/>
              <a:t>‹#›</a:t>
            </a:fld>
            <a:endParaRPr lang="en-GB" altLang="en-US"/>
          </a:p>
        </p:txBody>
      </p:sp>
    </p:spTree>
  </p:cSld>
  <p:clrMap bg1="lt1" tx1="dk1" bg2="lt2" tx2="dk2" accent1="accent1" accent2="accent2" accent3="accent3" accent4="accent4" accent5="accent5" accent6="accent6" hlink="hlink" folHlink="folHlink"/>
  <p:hf hdr="0" dt="0"/>
  <p:notesStyle>
    <a:lvl1pPr algn="l" rtl="0" fontAlgn="base">
      <a:spcBef>
        <a:spcPct val="30000"/>
      </a:spcBef>
      <a:spcAft>
        <a:spcPct val="0"/>
      </a:spcAft>
      <a:defRPr sz="1200" kern="1200">
        <a:solidFill>
          <a:schemeClr val="tx1"/>
        </a:solidFill>
        <a:latin typeface="Times New Roman" panose="02020603050405020304" pitchFamily="18" charset="0"/>
        <a:ea typeface="+mn-ea"/>
        <a:cs typeface="+mn-cs"/>
      </a:defRPr>
    </a:lvl1pPr>
    <a:lvl2pPr marL="457200" algn="l" rtl="0" fontAlgn="base">
      <a:spcBef>
        <a:spcPct val="30000"/>
      </a:spcBef>
      <a:spcAft>
        <a:spcPct val="0"/>
      </a:spcAft>
      <a:defRPr sz="1200" kern="1200">
        <a:solidFill>
          <a:schemeClr val="tx1"/>
        </a:solidFill>
        <a:latin typeface="Times New Roman" panose="02020603050405020304" pitchFamily="18" charset="0"/>
        <a:ea typeface="+mn-ea"/>
        <a:cs typeface="+mn-cs"/>
      </a:defRPr>
    </a:lvl2pPr>
    <a:lvl3pPr marL="914400" algn="l" rtl="0" fontAlgn="base">
      <a:spcBef>
        <a:spcPct val="30000"/>
      </a:spcBef>
      <a:spcAft>
        <a:spcPct val="0"/>
      </a:spcAft>
      <a:defRPr sz="1200" kern="1200">
        <a:solidFill>
          <a:schemeClr val="tx1"/>
        </a:solidFill>
        <a:latin typeface="Times New Roman" panose="02020603050405020304" pitchFamily="18" charset="0"/>
        <a:ea typeface="+mn-ea"/>
        <a:cs typeface="+mn-cs"/>
      </a:defRPr>
    </a:lvl3pPr>
    <a:lvl4pPr marL="1371600" algn="l" rtl="0" fontAlgn="base">
      <a:spcBef>
        <a:spcPct val="30000"/>
      </a:spcBef>
      <a:spcAft>
        <a:spcPct val="0"/>
      </a:spcAft>
      <a:defRPr sz="1200" kern="1200">
        <a:solidFill>
          <a:schemeClr val="tx1"/>
        </a:solidFill>
        <a:latin typeface="Times New Roman" panose="02020603050405020304" pitchFamily="18" charset="0"/>
        <a:ea typeface="+mn-ea"/>
        <a:cs typeface="+mn-cs"/>
      </a:defRPr>
    </a:lvl4pPr>
    <a:lvl5pPr marL="1828800" algn="l" rtl="0" fontAlgn="base">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030"/>
          <p:cNvSpPr>
            <a:spLocks noGrp="1" noChangeArrowheads="1"/>
          </p:cNvSpPr>
          <p:nvPr>
            <p:ph type="ftr" sz="quarter" idx="4"/>
          </p:nvPr>
        </p:nvSpPr>
        <p:spPr>
          <a:ln/>
        </p:spPr>
        <p:txBody>
          <a:bodyPr/>
          <a:lstStyle/>
          <a:p>
            <a:r>
              <a:rPr lang="en-GB" altLang="en-US"/>
              <a:t>Copyright Lessons Learned Ltd 2007</a:t>
            </a:r>
          </a:p>
        </p:txBody>
      </p:sp>
      <p:sp>
        <p:nvSpPr>
          <p:cNvPr id="7" name="Rectangle 1031"/>
          <p:cNvSpPr>
            <a:spLocks noGrp="1" noChangeArrowheads="1"/>
          </p:cNvSpPr>
          <p:nvPr>
            <p:ph type="sldNum" sz="quarter" idx="5"/>
          </p:nvPr>
        </p:nvSpPr>
        <p:spPr>
          <a:ln/>
        </p:spPr>
        <p:txBody>
          <a:bodyPr/>
          <a:lstStyle/>
          <a:p>
            <a:fld id="{62D80A28-9ECC-455F-BF89-C501DB576FB1}" type="slidenum">
              <a:rPr lang="en-GB" altLang="en-US"/>
              <a:pPr/>
              <a:t>1</a:t>
            </a:fld>
            <a:endParaRPr lang="en-GB" altLang="en-US"/>
          </a:p>
        </p:txBody>
      </p:sp>
      <p:sp>
        <p:nvSpPr>
          <p:cNvPr id="799746" name="Rectangle 2"/>
          <p:cNvSpPr>
            <a:spLocks noChangeArrowheads="1" noTextEdit="1"/>
          </p:cNvSpPr>
          <p:nvPr>
            <p:ph type="sldImg"/>
          </p:nvPr>
        </p:nvSpPr>
        <p:spPr>
          <a:ln/>
        </p:spPr>
      </p:sp>
      <p:sp>
        <p:nvSpPr>
          <p:cNvPr id="799747" name="Rectangle 3"/>
          <p:cNvSpPr>
            <a:spLocks noGrp="1" noChangeArrowheads="1"/>
          </p:cNvSpPr>
          <p:nvPr>
            <p:ph type="body" idx="1"/>
          </p:nvPr>
        </p:nvSpPr>
        <p:spPr/>
        <p:txBody>
          <a:bodyPr/>
          <a:lstStyle/>
          <a:p>
            <a:pPr marL="228600" indent="-228600"/>
            <a:r>
              <a:rPr lang="en-GB" altLang="en-US" sz="1100" u="sng">
                <a:latin typeface="Arial" panose="020B0604020202020204" pitchFamily="34" charset="0"/>
              </a:rPr>
              <a:t>Alternative remittance services – how they work, potential for misuse</a:t>
            </a:r>
            <a:r>
              <a:rPr lang="en-GB" altLang="en-US" sz="1100">
                <a:latin typeface="Arial" panose="020B0604020202020204" pitchFamily="34" charset="0"/>
              </a:rPr>
              <a:t>:</a:t>
            </a:r>
          </a:p>
          <a:p>
            <a:pPr marL="228600" indent="-228600"/>
            <a:r>
              <a:rPr lang="en-GB" altLang="en-US" sz="1100">
                <a:latin typeface="Arial" panose="020B0604020202020204" pitchFamily="34" charset="0"/>
              </a:rPr>
              <a:t>1. The remitter instructs the sending agent to make a remittance and deposits funds with him, often in cash.</a:t>
            </a:r>
          </a:p>
          <a:p>
            <a:pPr marL="228600" indent="-228600">
              <a:buFontTx/>
              <a:buAutoNum type="arabicPeriod" startAt="2"/>
            </a:pPr>
            <a:r>
              <a:rPr lang="en-GB" altLang="en-US" sz="1100">
                <a:latin typeface="Arial" panose="020B0604020202020204" pitchFamily="34" charset="0"/>
              </a:rPr>
              <a:t>The remitter may send their own message to the recipient independently of the sending agent, to alert them to the fact that money is on its way.</a:t>
            </a:r>
          </a:p>
          <a:p>
            <a:pPr marL="228600" indent="-228600">
              <a:buFontTx/>
              <a:buAutoNum type="arabicPeriod" startAt="2"/>
            </a:pPr>
            <a:r>
              <a:rPr lang="en-GB" altLang="en-US" sz="1100">
                <a:latin typeface="Arial" panose="020B0604020202020204" pitchFamily="34" charset="0"/>
              </a:rPr>
              <a:t>The sending agent contacts the disbursing agent with instructions to issue funds to the recipient, which the disbursing agent duly does.</a:t>
            </a:r>
          </a:p>
          <a:p>
            <a:pPr marL="228600" indent="-228600">
              <a:buFontTx/>
              <a:buAutoNum type="arabicPeriod" startAt="2"/>
            </a:pPr>
            <a:r>
              <a:rPr lang="en-GB" altLang="en-US" sz="1100">
                <a:latin typeface="Arial" panose="020B0604020202020204" pitchFamily="34" charset="0"/>
              </a:rPr>
              <a:t>The sending agent makes a record of the transaction, and the remitter’s funds sit in storage, accruing value and ready to complete the settlement via a settlement agent (if one is used).</a:t>
            </a:r>
          </a:p>
          <a:p>
            <a:pPr marL="228600" indent="-228600">
              <a:buFontTx/>
              <a:buAutoNum type="arabicPeriod" startAt="2"/>
            </a:pPr>
            <a:r>
              <a:rPr lang="en-GB" altLang="en-US" sz="1100">
                <a:latin typeface="Arial" panose="020B0604020202020204" pitchFamily="34" charset="0"/>
              </a:rPr>
              <a:t>The sending agent either issues funds directly or via a settlement agent to the destination country, where the money is held in storage and available for use. </a:t>
            </a:r>
          </a:p>
          <a:p>
            <a:pPr marL="228600" indent="-228600">
              <a:buFontTx/>
              <a:buAutoNum type="arabicPeriod" startAt="2"/>
            </a:pPr>
            <a:r>
              <a:rPr lang="en-GB" altLang="en-US" sz="1100">
                <a:latin typeface="Arial" panose="020B0604020202020204" pitchFamily="34" charset="0"/>
              </a:rPr>
              <a:t>On receipt of the settlement funds the disbursing agent is reimbursed for the funds issued and the transaction is complete.</a:t>
            </a:r>
          </a:p>
          <a:p>
            <a:pPr marL="228600" indent="-228600">
              <a:buFontTx/>
              <a:buAutoNum type="arabicPeriod" startAt="2"/>
            </a:pPr>
            <a:r>
              <a:rPr lang="en-GB" altLang="en-US" sz="1100">
                <a:latin typeface="Arial" panose="020B0604020202020204" pitchFamily="34" charset="0"/>
              </a:rPr>
              <a:t>Problems arise when the settlement amounts are transmitted as a bulk transfer, in which case it is relatively easy for laundered funds to be hidden in with the legitimate ones.</a:t>
            </a:r>
          </a:p>
          <a:p>
            <a:pPr marL="228600" indent="-228600">
              <a:buFontTx/>
              <a:buAutoNum type="arabicPeriod" startAt="2"/>
            </a:pPr>
            <a:r>
              <a:rPr lang="en-GB" altLang="en-US" sz="1100">
                <a:latin typeface="Arial" panose="020B0604020202020204" pitchFamily="34" charset="0"/>
              </a:rPr>
              <a:t>Unscrupulous ARS operators may also keep a separate ‘unofficial’ record of these covert transactions, this unofficial record being maintained separately from records of legitimate transactions.</a:t>
            </a:r>
            <a:endParaRPr lang="en-US" altLang="en-US" sz="1100">
              <a:latin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030"/>
          <p:cNvSpPr>
            <a:spLocks noGrp="1" noChangeArrowheads="1"/>
          </p:cNvSpPr>
          <p:nvPr>
            <p:ph type="ftr" sz="quarter" idx="4"/>
          </p:nvPr>
        </p:nvSpPr>
        <p:spPr>
          <a:ln/>
        </p:spPr>
        <p:txBody>
          <a:bodyPr/>
          <a:lstStyle/>
          <a:p>
            <a:r>
              <a:rPr lang="en-GB" altLang="en-US"/>
              <a:t>Copyright Lessons Learned Ltd 2007</a:t>
            </a:r>
          </a:p>
        </p:txBody>
      </p:sp>
      <p:sp>
        <p:nvSpPr>
          <p:cNvPr id="7" name="Rectangle 1031"/>
          <p:cNvSpPr>
            <a:spLocks noGrp="1" noChangeArrowheads="1"/>
          </p:cNvSpPr>
          <p:nvPr>
            <p:ph type="sldNum" sz="quarter" idx="5"/>
          </p:nvPr>
        </p:nvSpPr>
        <p:spPr>
          <a:ln/>
        </p:spPr>
        <p:txBody>
          <a:bodyPr/>
          <a:lstStyle/>
          <a:p>
            <a:fld id="{5E821729-5311-4418-AE91-A22105399E74}" type="slidenum">
              <a:rPr lang="en-GB" altLang="en-US"/>
              <a:pPr/>
              <a:t>2</a:t>
            </a:fld>
            <a:endParaRPr lang="en-GB" altLang="en-US"/>
          </a:p>
        </p:txBody>
      </p:sp>
      <p:sp>
        <p:nvSpPr>
          <p:cNvPr id="792578" name="Rectangle 2"/>
          <p:cNvSpPr>
            <a:spLocks noChangeArrowheads="1" noTextEdit="1"/>
          </p:cNvSpPr>
          <p:nvPr>
            <p:ph type="sldImg"/>
          </p:nvPr>
        </p:nvSpPr>
        <p:spPr>
          <a:ln/>
        </p:spPr>
      </p:sp>
      <p:sp>
        <p:nvSpPr>
          <p:cNvPr id="792579" name="Rectangle 3"/>
          <p:cNvSpPr>
            <a:spLocks noGrp="1" noChangeArrowheads="1"/>
          </p:cNvSpPr>
          <p:nvPr>
            <p:ph type="body" idx="1"/>
          </p:nvPr>
        </p:nvSpPr>
        <p:spPr>
          <a:xfrm>
            <a:off x="974725" y="4578350"/>
            <a:ext cx="5365750" cy="4543425"/>
          </a:xfrm>
        </p:spPr>
        <p:txBody>
          <a:bodyPr/>
          <a:lstStyle/>
          <a:p>
            <a:r>
              <a:rPr lang="en-GB" altLang="en-US" sz="1100" u="sng" dirty="0">
                <a:latin typeface="Arial" panose="020B0604020202020204" pitchFamily="34" charset="0"/>
              </a:rPr>
              <a:t>Key facts</a:t>
            </a:r>
          </a:p>
          <a:p>
            <a:r>
              <a:rPr lang="en-GB" altLang="en-US" sz="1100" dirty="0">
                <a:latin typeface="Arial" panose="020B0604020202020204" pitchFamily="34" charset="0"/>
              </a:rPr>
              <a:t>‘Alternative Remittance Service’ (ARS) is a term which can describe any system for transferring money outside of normal banking channels.  There are many perfectly legitimate ARS operators as well as a few rogues.  There are often ties between certain systems and particular geographic regions, and such systems are often described using a variety of specific terms including </a:t>
            </a:r>
            <a:r>
              <a:rPr lang="en-GB" altLang="en-US" sz="1100" i="1" dirty="0" err="1">
                <a:latin typeface="Arial" panose="020B0604020202020204" pitchFamily="34" charset="0"/>
              </a:rPr>
              <a:t>hawala</a:t>
            </a:r>
            <a:r>
              <a:rPr lang="en-GB" altLang="en-US" sz="1100" i="1" dirty="0">
                <a:latin typeface="Arial" panose="020B0604020202020204" pitchFamily="34" charset="0"/>
              </a:rPr>
              <a:t>, hundi </a:t>
            </a:r>
            <a:r>
              <a:rPr lang="en-GB" altLang="en-US" sz="1100" dirty="0">
                <a:latin typeface="Arial" panose="020B0604020202020204" pitchFamily="34" charset="0"/>
              </a:rPr>
              <a:t>and</a:t>
            </a:r>
            <a:r>
              <a:rPr lang="en-GB" altLang="en-US" sz="1100" i="1" dirty="0">
                <a:latin typeface="Arial" panose="020B0604020202020204" pitchFamily="34" charset="0"/>
              </a:rPr>
              <a:t> fie-</a:t>
            </a:r>
            <a:r>
              <a:rPr lang="en-GB" altLang="en-US" sz="1100" i="1" dirty="0" err="1">
                <a:latin typeface="Arial" panose="020B0604020202020204" pitchFamily="34" charset="0"/>
              </a:rPr>
              <a:t>chien</a:t>
            </a:r>
            <a:r>
              <a:rPr lang="en-GB" altLang="en-US" sz="1100" i="1" dirty="0">
                <a:latin typeface="Arial" panose="020B0604020202020204" pitchFamily="34" charset="0"/>
              </a:rPr>
              <a:t>.</a:t>
            </a:r>
          </a:p>
          <a:p>
            <a:r>
              <a:rPr lang="en-GB" altLang="en-US" sz="1100" dirty="0">
                <a:latin typeface="Arial" panose="020B0604020202020204" pitchFamily="34" charset="0"/>
              </a:rPr>
              <a:t>It is clear that the vast majority of people who use ARS operators are perfectly ordinary law-abiding with no criminal intentions whatsoever.  There are a number of legitimate reasons for such people to want to send money via an ARS operator rather than through normal banking channels, for example:</a:t>
            </a:r>
          </a:p>
          <a:p>
            <a:r>
              <a:rPr lang="en-GB" altLang="en-US" sz="1100" dirty="0">
                <a:latin typeface="Arial" panose="020B0604020202020204" pitchFamily="34" charset="0"/>
              </a:rPr>
              <a:t>Reasons of accessibility:  many people are denied access to normal banking facilities because of where they are based geographically, or because of their personal creditworthiness; these people have no choice but to use ARS operators to send money</a:t>
            </a:r>
          </a:p>
          <a:p>
            <a:r>
              <a:rPr lang="en-GB" altLang="en-US" sz="1100" dirty="0">
                <a:latin typeface="Arial" panose="020B0604020202020204" pitchFamily="34" charset="0"/>
              </a:rPr>
              <a:t>Cultural familiarity:  in certain parts of the world (e.g., many parts of the Middle East and Asia) systems such as </a:t>
            </a:r>
            <a:r>
              <a:rPr lang="en-GB" altLang="en-US" sz="1100" i="1" dirty="0" err="1">
                <a:latin typeface="Arial" panose="020B0604020202020204" pitchFamily="34" charset="0"/>
              </a:rPr>
              <a:t>hawala</a:t>
            </a:r>
            <a:r>
              <a:rPr lang="en-GB" altLang="en-US" sz="1100" i="1" dirty="0">
                <a:latin typeface="Arial" panose="020B0604020202020204" pitchFamily="34" charset="0"/>
              </a:rPr>
              <a:t>, hundi</a:t>
            </a:r>
            <a:r>
              <a:rPr lang="en-GB" altLang="en-US" sz="1100" dirty="0">
                <a:latin typeface="Arial" panose="020B0604020202020204" pitchFamily="34" charset="0"/>
              </a:rPr>
              <a:t> and </a:t>
            </a:r>
            <a:r>
              <a:rPr lang="en-GB" altLang="en-US" sz="1100" i="1" dirty="0">
                <a:latin typeface="Arial" panose="020B0604020202020204" pitchFamily="34" charset="0"/>
              </a:rPr>
              <a:t>fie-</a:t>
            </a:r>
            <a:r>
              <a:rPr lang="en-GB" altLang="en-US" sz="1100" i="1" dirty="0" err="1">
                <a:latin typeface="Arial" panose="020B0604020202020204" pitchFamily="34" charset="0"/>
              </a:rPr>
              <a:t>chien</a:t>
            </a:r>
            <a:r>
              <a:rPr lang="en-GB" altLang="en-US" sz="1100" dirty="0">
                <a:latin typeface="Arial" panose="020B0604020202020204" pitchFamily="34" charset="0"/>
              </a:rPr>
              <a:t> are culturally perfectly normal and would probably be chosen in </a:t>
            </a:r>
            <a:r>
              <a:rPr lang="en-GB" altLang="en-US" sz="1100" i="1" dirty="0">
                <a:latin typeface="Arial" panose="020B0604020202020204" pitchFamily="34" charset="0"/>
              </a:rPr>
              <a:t>preference</a:t>
            </a:r>
            <a:r>
              <a:rPr lang="en-GB" altLang="en-US" sz="1100" dirty="0">
                <a:latin typeface="Arial" panose="020B0604020202020204" pitchFamily="34" charset="0"/>
              </a:rPr>
              <a:t> to the normal banking system</a:t>
            </a:r>
          </a:p>
          <a:p>
            <a:r>
              <a:rPr lang="en-GB" altLang="en-US" sz="1100" dirty="0">
                <a:latin typeface="Arial" panose="020B0604020202020204" pitchFamily="34" charset="0"/>
              </a:rPr>
              <a:t>Personal contacts:  extended families spread across the world may often use informal agreements to exchange money on behalf of friends and associates who need money to get to a particular person perhaps more quickly than the banking system can arrange;  there is nothing illegal in what these people’s contacts do for them, they are just being pragmatic and helpful</a:t>
            </a:r>
          </a:p>
          <a:p>
            <a:r>
              <a:rPr lang="en-GB" altLang="en-US" sz="1100" dirty="0">
                <a:latin typeface="Arial" panose="020B0604020202020204" pitchFamily="34" charset="0"/>
              </a:rPr>
              <a:t>Speed:  as explained above the banking system is not always fast enough, and informal arrangements via networks of associates can offer a quicker service where one is needed</a:t>
            </a:r>
          </a:p>
          <a:p>
            <a:r>
              <a:rPr lang="en-GB" altLang="en-US" sz="1100" dirty="0">
                <a:latin typeface="Arial" panose="020B0604020202020204" pitchFamily="34" charset="0"/>
              </a:rPr>
              <a:t>Anonymity/secrecy:  clearly remittances that bypass the normal banking systems can be carried out in relative anonymity and secrecy, and it goes without saying that this is why money launderers find them ARS systems attractive.</a:t>
            </a:r>
          </a:p>
          <a:p>
            <a:r>
              <a:rPr lang="en-GB" altLang="en-US" sz="1100" u="sng" dirty="0">
                <a:latin typeface="Arial" panose="020B0604020202020204" pitchFamily="34" charset="0"/>
              </a:rPr>
              <a:t>Money launderers’ perspective</a:t>
            </a:r>
          </a:p>
          <a:p>
            <a:r>
              <a:rPr lang="en-GB" altLang="en-US" sz="1100" dirty="0">
                <a:latin typeface="Arial" panose="020B0604020202020204" pitchFamily="34" charset="0"/>
              </a:rPr>
              <a:t>The attraction for money launderers is, as stated above, the opportunity for concealment that Alternative Remittance Systems can sometimes offer.  ARS operators are generally unregulated and not subject to scrutiny by the authorities.  The operators themselves often use codes in their records rather than specific individuals’ names, and this also helps to provide concealment.</a:t>
            </a:r>
          </a:p>
          <a:p>
            <a:endParaRPr lang="en-GB" altLang="en-US" sz="1100" dirty="0">
              <a:latin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1030"/>
          <p:cNvSpPr>
            <a:spLocks noGrp="1" noChangeArrowheads="1"/>
          </p:cNvSpPr>
          <p:nvPr>
            <p:ph type="ftr" sz="quarter" idx="4"/>
          </p:nvPr>
        </p:nvSpPr>
        <p:spPr>
          <a:ln/>
        </p:spPr>
        <p:txBody>
          <a:bodyPr/>
          <a:lstStyle/>
          <a:p>
            <a:r>
              <a:rPr lang="en-GB" altLang="en-US"/>
              <a:t>Copyright Lessons Learned Ltd 2007</a:t>
            </a:r>
          </a:p>
        </p:txBody>
      </p:sp>
      <p:sp>
        <p:nvSpPr>
          <p:cNvPr id="7" name="Rectangle 1031"/>
          <p:cNvSpPr>
            <a:spLocks noGrp="1" noChangeArrowheads="1"/>
          </p:cNvSpPr>
          <p:nvPr>
            <p:ph type="sldNum" sz="quarter" idx="5"/>
          </p:nvPr>
        </p:nvSpPr>
        <p:spPr>
          <a:ln/>
        </p:spPr>
        <p:txBody>
          <a:bodyPr/>
          <a:lstStyle/>
          <a:p>
            <a:fld id="{641ED663-C2DD-4694-8B8A-A607A52288DE}" type="slidenum">
              <a:rPr lang="en-GB" altLang="en-US"/>
              <a:pPr/>
              <a:t>3</a:t>
            </a:fld>
            <a:endParaRPr lang="en-GB" altLang="en-US"/>
          </a:p>
        </p:txBody>
      </p:sp>
      <p:sp>
        <p:nvSpPr>
          <p:cNvPr id="793602" name="Rectangle 2"/>
          <p:cNvSpPr>
            <a:spLocks noChangeArrowheads="1" noTextEdit="1"/>
          </p:cNvSpPr>
          <p:nvPr>
            <p:ph type="sldImg"/>
          </p:nvPr>
        </p:nvSpPr>
        <p:spPr>
          <a:ln/>
        </p:spPr>
      </p:sp>
      <p:sp>
        <p:nvSpPr>
          <p:cNvPr id="793603" name="Rectangle 3"/>
          <p:cNvSpPr>
            <a:spLocks noGrp="1" noChangeArrowheads="1"/>
          </p:cNvSpPr>
          <p:nvPr>
            <p:ph type="body" idx="1"/>
          </p:nvPr>
        </p:nvSpPr>
        <p:spPr/>
        <p:txBody>
          <a:bodyPr/>
          <a:lstStyle/>
          <a:p>
            <a:r>
              <a:rPr lang="en-GB" altLang="en-US" sz="1100">
                <a:latin typeface="Arial" panose="020B0604020202020204" pitchFamily="34" charset="0"/>
              </a:rPr>
              <a:t>FATF has identified a number of possible suspicion indicators which might indicate that an ARS operator’s business is being used for money laundering.  </a:t>
            </a:r>
          </a:p>
          <a:p>
            <a:r>
              <a:rPr lang="en-GB" altLang="en-US" sz="1100">
                <a:latin typeface="Arial" panose="020B0604020202020204" pitchFamily="34" charset="0"/>
              </a:rPr>
              <a:t>Indicators include the items listed above.</a:t>
            </a:r>
          </a:p>
          <a:p>
            <a:endParaRPr lang="en-US" altLang="en-US" sz="1100">
              <a:latin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lvl1pPr>
              <a:defRPr/>
            </a:lvl1pPr>
          </a:lstStyle>
          <a:p>
            <a:endParaRPr lang="en-GB" altLang="en-US"/>
          </a:p>
        </p:txBody>
      </p:sp>
      <p:sp>
        <p:nvSpPr>
          <p:cNvPr id="5" name="Footer Placeholder 4"/>
          <p:cNvSpPr>
            <a:spLocks noGrp="1"/>
          </p:cNvSpPr>
          <p:nvPr>
            <p:ph type="ftr" sz="quarter" idx="11"/>
          </p:nvPr>
        </p:nvSpPr>
        <p:spPr/>
        <p:txBody>
          <a:bodyPr/>
          <a:lstStyle>
            <a:lvl1pPr>
              <a:defRPr/>
            </a:lvl1pPr>
          </a:lstStyle>
          <a:p>
            <a:r>
              <a:rPr lang="en-GB" altLang="en-US"/>
              <a:t>Copyright Lessons Learned Ltd 2016</a:t>
            </a:r>
            <a:endParaRPr lang="en-GB" altLang="en-US"/>
          </a:p>
        </p:txBody>
      </p:sp>
      <p:sp>
        <p:nvSpPr>
          <p:cNvPr id="6" name="Slide Number Placeholder 5"/>
          <p:cNvSpPr>
            <a:spLocks noGrp="1"/>
          </p:cNvSpPr>
          <p:nvPr>
            <p:ph type="sldNum" sz="quarter" idx="12"/>
          </p:nvPr>
        </p:nvSpPr>
        <p:spPr/>
        <p:txBody>
          <a:bodyPr/>
          <a:lstStyle>
            <a:lvl1pPr>
              <a:defRPr/>
            </a:lvl1pPr>
          </a:lstStyle>
          <a:p>
            <a:fld id="{9444CD8F-9B4B-46E3-897F-C038ADF0BA6C}" type="slidenum">
              <a:rPr lang="en-GB" altLang="en-US"/>
              <a:pPr/>
              <a:t>‹#›</a:t>
            </a:fld>
            <a:endParaRPr lang="en-GB" altLang="en-US"/>
          </a:p>
        </p:txBody>
      </p:sp>
    </p:spTree>
    <p:extLst>
      <p:ext uri="{BB962C8B-B14F-4D97-AF65-F5344CB8AC3E}">
        <p14:creationId xmlns:p14="http://schemas.microsoft.com/office/powerpoint/2010/main" val="26073799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endParaRPr lang="en-GB" altLang="en-US"/>
          </a:p>
        </p:txBody>
      </p:sp>
      <p:sp>
        <p:nvSpPr>
          <p:cNvPr id="5" name="Footer Placeholder 4"/>
          <p:cNvSpPr>
            <a:spLocks noGrp="1"/>
          </p:cNvSpPr>
          <p:nvPr>
            <p:ph type="ftr" sz="quarter" idx="11"/>
          </p:nvPr>
        </p:nvSpPr>
        <p:spPr/>
        <p:txBody>
          <a:bodyPr/>
          <a:lstStyle>
            <a:lvl1pPr>
              <a:defRPr/>
            </a:lvl1pPr>
          </a:lstStyle>
          <a:p>
            <a:r>
              <a:rPr lang="en-GB" altLang="en-US"/>
              <a:t>Copyright Lessons Learned Ltd 2016</a:t>
            </a:r>
            <a:endParaRPr lang="en-GB" altLang="en-US"/>
          </a:p>
        </p:txBody>
      </p:sp>
      <p:sp>
        <p:nvSpPr>
          <p:cNvPr id="6" name="Slide Number Placeholder 5"/>
          <p:cNvSpPr>
            <a:spLocks noGrp="1"/>
          </p:cNvSpPr>
          <p:nvPr>
            <p:ph type="sldNum" sz="quarter" idx="12"/>
          </p:nvPr>
        </p:nvSpPr>
        <p:spPr/>
        <p:txBody>
          <a:bodyPr/>
          <a:lstStyle>
            <a:lvl1pPr>
              <a:defRPr/>
            </a:lvl1pPr>
          </a:lstStyle>
          <a:p>
            <a:fld id="{EF9FAF4D-EA36-47BB-B617-D3A8F2A9780A}" type="slidenum">
              <a:rPr lang="en-GB" altLang="en-US"/>
              <a:pPr/>
              <a:t>‹#›</a:t>
            </a:fld>
            <a:endParaRPr lang="en-GB" altLang="en-US"/>
          </a:p>
        </p:txBody>
      </p:sp>
    </p:spTree>
    <p:extLst>
      <p:ext uri="{BB962C8B-B14F-4D97-AF65-F5344CB8AC3E}">
        <p14:creationId xmlns:p14="http://schemas.microsoft.com/office/powerpoint/2010/main" val="42476298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11975" y="260350"/>
            <a:ext cx="1908175" cy="5486400"/>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1182688" y="260350"/>
            <a:ext cx="5576887" cy="54864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endParaRPr lang="en-GB" altLang="en-US"/>
          </a:p>
        </p:txBody>
      </p:sp>
      <p:sp>
        <p:nvSpPr>
          <p:cNvPr id="5" name="Footer Placeholder 4"/>
          <p:cNvSpPr>
            <a:spLocks noGrp="1"/>
          </p:cNvSpPr>
          <p:nvPr>
            <p:ph type="ftr" sz="quarter" idx="11"/>
          </p:nvPr>
        </p:nvSpPr>
        <p:spPr/>
        <p:txBody>
          <a:bodyPr/>
          <a:lstStyle>
            <a:lvl1pPr>
              <a:defRPr/>
            </a:lvl1pPr>
          </a:lstStyle>
          <a:p>
            <a:r>
              <a:rPr lang="en-GB" altLang="en-US"/>
              <a:t>Copyright Lessons Learned Ltd 2016</a:t>
            </a:r>
            <a:endParaRPr lang="en-GB" altLang="en-US"/>
          </a:p>
        </p:txBody>
      </p:sp>
      <p:sp>
        <p:nvSpPr>
          <p:cNvPr id="6" name="Slide Number Placeholder 5"/>
          <p:cNvSpPr>
            <a:spLocks noGrp="1"/>
          </p:cNvSpPr>
          <p:nvPr>
            <p:ph type="sldNum" sz="quarter" idx="12"/>
          </p:nvPr>
        </p:nvSpPr>
        <p:spPr/>
        <p:txBody>
          <a:bodyPr/>
          <a:lstStyle>
            <a:lvl1pPr>
              <a:defRPr/>
            </a:lvl1pPr>
          </a:lstStyle>
          <a:p>
            <a:fld id="{9BAE3076-541C-4FF2-9CAC-22F6C6F0E584}" type="slidenum">
              <a:rPr lang="en-GB" altLang="en-US"/>
              <a:pPr/>
              <a:t>‹#›</a:t>
            </a:fld>
            <a:endParaRPr lang="en-GB" altLang="en-US"/>
          </a:p>
        </p:txBody>
      </p:sp>
    </p:spTree>
    <p:extLst>
      <p:ext uri="{BB962C8B-B14F-4D97-AF65-F5344CB8AC3E}">
        <p14:creationId xmlns:p14="http://schemas.microsoft.com/office/powerpoint/2010/main" val="40422821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endParaRPr lang="en-GB" altLang="en-US"/>
          </a:p>
        </p:txBody>
      </p:sp>
      <p:sp>
        <p:nvSpPr>
          <p:cNvPr id="5" name="Footer Placeholder 4"/>
          <p:cNvSpPr>
            <a:spLocks noGrp="1"/>
          </p:cNvSpPr>
          <p:nvPr>
            <p:ph type="ftr" sz="quarter" idx="11"/>
          </p:nvPr>
        </p:nvSpPr>
        <p:spPr/>
        <p:txBody>
          <a:bodyPr/>
          <a:lstStyle>
            <a:lvl1pPr>
              <a:defRPr/>
            </a:lvl1pPr>
          </a:lstStyle>
          <a:p>
            <a:r>
              <a:rPr lang="en-GB" altLang="en-US"/>
              <a:t>Copyright Lessons Learned Ltd 2016</a:t>
            </a:r>
            <a:endParaRPr lang="en-GB" altLang="en-US"/>
          </a:p>
        </p:txBody>
      </p:sp>
      <p:sp>
        <p:nvSpPr>
          <p:cNvPr id="6" name="Slide Number Placeholder 5"/>
          <p:cNvSpPr>
            <a:spLocks noGrp="1"/>
          </p:cNvSpPr>
          <p:nvPr>
            <p:ph type="sldNum" sz="quarter" idx="12"/>
          </p:nvPr>
        </p:nvSpPr>
        <p:spPr/>
        <p:txBody>
          <a:bodyPr/>
          <a:lstStyle>
            <a:lvl1pPr>
              <a:defRPr/>
            </a:lvl1pPr>
          </a:lstStyle>
          <a:p>
            <a:fld id="{18D24873-F1B8-4D96-A50C-2088DB28B3F6}" type="slidenum">
              <a:rPr lang="en-GB" altLang="en-US"/>
              <a:pPr/>
              <a:t>‹#›</a:t>
            </a:fld>
            <a:endParaRPr lang="en-GB" altLang="en-US"/>
          </a:p>
        </p:txBody>
      </p:sp>
    </p:spTree>
    <p:extLst>
      <p:ext uri="{BB962C8B-B14F-4D97-AF65-F5344CB8AC3E}">
        <p14:creationId xmlns:p14="http://schemas.microsoft.com/office/powerpoint/2010/main" val="11401515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
        <p:nvSpPr>
          <p:cNvPr id="4" name="Date Placeholder 3"/>
          <p:cNvSpPr>
            <a:spLocks noGrp="1"/>
          </p:cNvSpPr>
          <p:nvPr>
            <p:ph type="dt" sz="half" idx="10"/>
          </p:nvPr>
        </p:nvSpPr>
        <p:spPr/>
        <p:txBody>
          <a:bodyPr/>
          <a:lstStyle>
            <a:lvl1pPr>
              <a:defRPr/>
            </a:lvl1pPr>
          </a:lstStyle>
          <a:p>
            <a:endParaRPr lang="en-GB" altLang="en-US"/>
          </a:p>
        </p:txBody>
      </p:sp>
      <p:sp>
        <p:nvSpPr>
          <p:cNvPr id="5" name="Footer Placeholder 4"/>
          <p:cNvSpPr>
            <a:spLocks noGrp="1"/>
          </p:cNvSpPr>
          <p:nvPr>
            <p:ph type="ftr" sz="quarter" idx="11"/>
          </p:nvPr>
        </p:nvSpPr>
        <p:spPr/>
        <p:txBody>
          <a:bodyPr/>
          <a:lstStyle>
            <a:lvl1pPr>
              <a:defRPr/>
            </a:lvl1pPr>
          </a:lstStyle>
          <a:p>
            <a:r>
              <a:rPr lang="en-GB" altLang="en-US"/>
              <a:t>Copyright Lessons Learned Ltd 2016</a:t>
            </a:r>
            <a:endParaRPr lang="en-GB" altLang="en-US"/>
          </a:p>
        </p:txBody>
      </p:sp>
      <p:sp>
        <p:nvSpPr>
          <p:cNvPr id="6" name="Slide Number Placeholder 5"/>
          <p:cNvSpPr>
            <a:spLocks noGrp="1"/>
          </p:cNvSpPr>
          <p:nvPr>
            <p:ph type="sldNum" sz="quarter" idx="12"/>
          </p:nvPr>
        </p:nvSpPr>
        <p:spPr/>
        <p:txBody>
          <a:bodyPr/>
          <a:lstStyle>
            <a:lvl1pPr>
              <a:defRPr/>
            </a:lvl1pPr>
          </a:lstStyle>
          <a:p>
            <a:fld id="{C1F28598-2F5D-43A4-8ED1-193C2F1A28F7}" type="slidenum">
              <a:rPr lang="en-GB" altLang="en-US"/>
              <a:pPr/>
              <a:t>‹#›</a:t>
            </a:fld>
            <a:endParaRPr lang="en-GB" altLang="en-US"/>
          </a:p>
        </p:txBody>
      </p:sp>
    </p:spTree>
    <p:extLst>
      <p:ext uri="{BB962C8B-B14F-4D97-AF65-F5344CB8AC3E}">
        <p14:creationId xmlns:p14="http://schemas.microsoft.com/office/powerpoint/2010/main" val="28800968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1182688" y="1196975"/>
            <a:ext cx="3741737" cy="454977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5076825" y="1196975"/>
            <a:ext cx="3743325" cy="454977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lvl1pPr>
              <a:defRPr/>
            </a:lvl1pPr>
          </a:lstStyle>
          <a:p>
            <a:endParaRPr lang="en-GB" altLang="en-US"/>
          </a:p>
        </p:txBody>
      </p:sp>
      <p:sp>
        <p:nvSpPr>
          <p:cNvPr id="6" name="Footer Placeholder 5"/>
          <p:cNvSpPr>
            <a:spLocks noGrp="1"/>
          </p:cNvSpPr>
          <p:nvPr>
            <p:ph type="ftr" sz="quarter" idx="11"/>
          </p:nvPr>
        </p:nvSpPr>
        <p:spPr/>
        <p:txBody>
          <a:bodyPr/>
          <a:lstStyle>
            <a:lvl1pPr>
              <a:defRPr/>
            </a:lvl1pPr>
          </a:lstStyle>
          <a:p>
            <a:r>
              <a:rPr lang="en-GB" altLang="en-US"/>
              <a:t>Copyright Lessons Learned Ltd 2016</a:t>
            </a:r>
            <a:endParaRPr lang="en-GB" altLang="en-US"/>
          </a:p>
        </p:txBody>
      </p:sp>
      <p:sp>
        <p:nvSpPr>
          <p:cNvPr id="7" name="Slide Number Placeholder 6"/>
          <p:cNvSpPr>
            <a:spLocks noGrp="1"/>
          </p:cNvSpPr>
          <p:nvPr>
            <p:ph type="sldNum" sz="quarter" idx="12"/>
          </p:nvPr>
        </p:nvSpPr>
        <p:spPr/>
        <p:txBody>
          <a:bodyPr/>
          <a:lstStyle>
            <a:lvl1pPr>
              <a:defRPr/>
            </a:lvl1pPr>
          </a:lstStyle>
          <a:p>
            <a:fld id="{397B231F-5C7E-4D4F-B154-AF095E6FDED5}" type="slidenum">
              <a:rPr lang="en-GB" altLang="en-US"/>
              <a:pPr/>
              <a:t>‹#›</a:t>
            </a:fld>
            <a:endParaRPr lang="en-GB" altLang="en-US"/>
          </a:p>
        </p:txBody>
      </p:sp>
    </p:spTree>
    <p:extLst>
      <p:ext uri="{BB962C8B-B14F-4D97-AF65-F5344CB8AC3E}">
        <p14:creationId xmlns:p14="http://schemas.microsoft.com/office/powerpoint/2010/main" val="40321692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lvl1pPr>
              <a:defRPr/>
            </a:lvl1pPr>
          </a:lstStyle>
          <a:p>
            <a:endParaRPr lang="en-GB" altLang="en-US"/>
          </a:p>
        </p:txBody>
      </p:sp>
      <p:sp>
        <p:nvSpPr>
          <p:cNvPr id="8" name="Footer Placeholder 7"/>
          <p:cNvSpPr>
            <a:spLocks noGrp="1"/>
          </p:cNvSpPr>
          <p:nvPr>
            <p:ph type="ftr" sz="quarter" idx="11"/>
          </p:nvPr>
        </p:nvSpPr>
        <p:spPr/>
        <p:txBody>
          <a:bodyPr/>
          <a:lstStyle>
            <a:lvl1pPr>
              <a:defRPr/>
            </a:lvl1pPr>
          </a:lstStyle>
          <a:p>
            <a:r>
              <a:rPr lang="en-GB" altLang="en-US"/>
              <a:t>Copyright Lessons Learned Ltd 2016</a:t>
            </a:r>
            <a:endParaRPr lang="en-GB" altLang="en-US"/>
          </a:p>
        </p:txBody>
      </p:sp>
      <p:sp>
        <p:nvSpPr>
          <p:cNvPr id="9" name="Slide Number Placeholder 8"/>
          <p:cNvSpPr>
            <a:spLocks noGrp="1"/>
          </p:cNvSpPr>
          <p:nvPr>
            <p:ph type="sldNum" sz="quarter" idx="12"/>
          </p:nvPr>
        </p:nvSpPr>
        <p:spPr/>
        <p:txBody>
          <a:bodyPr/>
          <a:lstStyle>
            <a:lvl1pPr>
              <a:defRPr/>
            </a:lvl1pPr>
          </a:lstStyle>
          <a:p>
            <a:fld id="{04935136-83CA-451E-8CC1-1F3582305AA0}" type="slidenum">
              <a:rPr lang="en-GB" altLang="en-US"/>
              <a:pPr/>
              <a:t>‹#›</a:t>
            </a:fld>
            <a:endParaRPr lang="en-GB" altLang="en-US"/>
          </a:p>
        </p:txBody>
      </p:sp>
    </p:spTree>
    <p:extLst>
      <p:ext uri="{BB962C8B-B14F-4D97-AF65-F5344CB8AC3E}">
        <p14:creationId xmlns:p14="http://schemas.microsoft.com/office/powerpoint/2010/main" val="23831591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lvl1pPr>
              <a:defRPr/>
            </a:lvl1pPr>
          </a:lstStyle>
          <a:p>
            <a:endParaRPr lang="en-GB" altLang="en-US"/>
          </a:p>
        </p:txBody>
      </p:sp>
      <p:sp>
        <p:nvSpPr>
          <p:cNvPr id="4" name="Footer Placeholder 3"/>
          <p:cNvSpPr>
            <a:spLocks noGrp="1"/>
          </p:cNvSpPr>
          <p:nvPr>
            <p:ph type="ftr" sz="quarter" idx="11"/>
          </p:nvPr>
        </p:nvSpPr>
        <p:spPr/>
        <p:txBody>
          <a:bodyPr/>
          <a:lstStyle>
            <a:lvl1pPr>
              <a:defRPr/>
            </a:lvl1pPr>
          </a:lstStyle>
          <a:p>
            <a:r>
              <a:rPr lang="en-GB" altLang="en-US"/>
              <a:t>Copyright Lessons Learned Ltd 2016</a:t>
            </a:r>
            <a:endParaRPr lang="en-GB" altLang="en-US"/>
          </a:p>
        </p:txBody>
      </p:sp>
      <p:sp>
        <p:nvSpPr>
          <p:cNvPr id="5" name="Slide Number Placeholder 4"/>
          <p:cNvSpPr>
            <a:spLocks noGrp="1"/>
          </p:cNvSpPr>
          <p:nvPr>
            <p:ph type="sldNum" sz="quarter" idx="12"/>
          </p:nvPr>
        </p:nvSpPr>
        <p:spPr/>
        <p:txBody>
          <a:bodyPr/>
          <a:lstStyle>
            <a:lvl1pPr>
              <a:defRPr/>
            </a:lvl1pPr>
          </a:lstStyle>
          <a:p>
            <a:fld id="{F0DA4A3E-C3A2-414E-8187-9B2116C578DC}" type="slidenum">
              <a:rPr lang="en-GB" altLang="en-US"/>
              <a:pPr/>
              <a:t>‹#›</a:t>
            </a:fld>
            <a:endParaRPr lang="en-GB" altLang="en-US"/>
          </a:p>
        </p:txBody>
      </p:sp>
    </p:spTree>
    <p:extLst>
      <p:ext uri="{BB962C8B-B14F-4D97-AF65-F5344CB8AC3E}">
        <p14:creationId xmlns:p14="http://schemas.microsoft.com/office/powerpoint/2010/main" val="4545680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GB" altLang="en-US"/>
          </a:p>
        </p:txBody>
      </p:sp>
      <p:sp>
        <p:nvSpPr>
          <p:cNvPr id="3" name="Footer Placeholder 2"/>
          <p:cNvSpPr>
            <a:spLocks noGrp="1"/>
          </p:cNvSpPr>
          <p:nvPr>
            <p:ph type="ftr" sz="quarter" idx="11"/>
          </p:nvPr>
        </p:nvSpPr>
        <p:spPr/>
        <p:txBody>
          <a:bodyPr/>
          <a:lstStyle>
            <a:lvl1pPr>
              <a:defRPr/>
            </a:lvl1pPr>
          </a:lstStyle>
          <a:p>
            <a:r>
              <a:rPr lang="en-GB" altLang="en-US"/>
              <a:t>Copyright Lessons Learned Ltd 2016</a:t>
            </a:r>
            <a:endParaRPr lang="en-GB" altLang="en-US"/>
          </a:p>
        </p:txBody>
      </p:sp>
      <p:sp>
        <p:nvSpPr>
          <p:cNvPr id="4" name="Slide Number Placeholder 3"/>
          <p:cNvSpPr>
            <a:spLocks noGrp="1"/>
          </p:cNvSpPr>
          <p:nvPr>
            <p:ph type="sldNum" sz="quarter" idx="12"/>
          </p:nvPr>
        </p:nvSpPr>
        <p:spPr/>
        <p:txBody>
          <a:bodyPr/>
          <a:lstStyle>
            <a:lvl1pPr>
              <a:defRPr/>
            </a:lvl1pPr>
          </a:lstStyle>
          <a:p>
            <a:fld id="{FED547D0-E086-4721-997E-DA6E0C4DBF76}" type="slidenum">
              <a:rPr lang="en-GB" altLang="en-US"/>
              <a:pPr/>
              <a:t>‹#›</a:t>
            </a:fld>
            <a:endParaRPr lang="en-GB" altLang="en-US"/>
          </a:p>
        </p:txBody>
      </p:sp>
    </p:spTree>
    <p:extLst>
      <p:ext uri="{BB962C8B-B14F-4D97-AF65-F5344CB8AC3E}">
        <p14:creationId xmlns:p14="http://schemas.microsoft.com/office/powerpoint/2010/main" val="31967327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lvl1pPr>
              <a:defRPr/>
            </a:lvl1pPr>
          </a:lstStyle>
          <a:p>
            <a:endParaRPr lang="en-GB" altLang="en-US"/>
          </a:p>
        </p:txBody>
      </p:sp>
      <p:sp>
        <p:nvSpPr>
          <p:cNvPr id="6" name="Footer Placeholder 5"/>
          <p:cNvSpPr>
            <a:spLocks noGrp="1"/>
          </p:cNvSpPr>
          <p:nvPr>
            <p:ph type="ftr" sz="quarter" idx="11"/>
          </p:nvPr>
        </p:nvSpPr>
        <p:spPr/>
        <p:txBody>
          <a:bodyPr/>
          <a:lstStyle>
            <a:lvl1pPr>
              <a:defRPr/>
            </a:lvl1pPr>
          </a:lstStyle>
          <a:p>
            <a:r>
              <a:rPr lang="en-GB" altLang="en-US"/>
              <a:t>Copyright Lessons Learned Ltd 2016</a:t>
            </a:r>
            <a:endParaRPr lang="en-GB" altLang="en-US"/>
          </a:p>
        </p:txBody>
      </p:sp>
      <p:sp>
        <p:nvSpPr>
          <p:cNvPr id="7" name="Slide Number Placeholder 6"/>
          <p:cNvSpPr>
            <a:spLocks noGrp="1"/>
          </p:cNvSpPr>
          <p:nvPr>
            <p:ph type="sldNum" sz="quarter" idx="12"/>
          </p:nvPr>
        </p:nvSpPr>
        <p:spPr/>
        <p:txBody>
          <a:bodyPr/>
          <a:lstStyle>
            <a:lvl1pPr>
              <a:defRPr/>
            </a:lvl1pPr>
          </a:lstStyle>
          <a:p>
            <a:fld id="{FB677EB0-8033-4EFB-A9CA-DE550E827536}" type="slidenum">
              <a:rPr lang="en-GB" altLang="en-US"/>
              <a:pPr/>
              <a:t>‹#›</a:t>
            </a:fld>
            <a:endParaRPr lang="en-GB" altLang="en-US"/>
          </a:p>
        </p:txBody>
      </p:sp>
    </p:spTree>
    <p:extLst>
      <p:ext uri="{BB962C8B-B14F-4D97-AF65-F5344CB8AC3E}">
        <p14:creationId xmlns:p14="http://schemas.microsoft.com/office/powerpoint/2010/main" val="35817197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lvl1pPr>
              <a:defRPr/>
            </a:lvl1pPr>
          </a:lstStyle>
          <a:p>
            <a:endParaRPr lang="en-GB" altLang="en-US"/>
          </a:p>
        </p:txBody>
      </p:sp>
      <p:sp>
        <p:nvSpPr>
          <p:cNvPr id="6" name="Footer Placeholder 5"/>
          <p:cNvSpPr>
            <a:spLocks noGrp="1"/>
          </p:cNvSpPr>
          <p:nvPr>
            <p:ph type="ftr" sz="quarter" idx="11"/>
          </p:nvPr>
        </p:nvSpPr>
        <p:spPr/>
        <p:txBody>
          <a:bodyPr/>
          <a:lstStyle>
            <a:lvl1pPr>
              <a:defRPr/>
            </a:lvl1pPr>
          </a:lstStyle>
          <a:p>
            <a:r>
              <a:rPr lang="en-GB" altLang="en-US"/>
              <a:t>Copyright Lessons Learned Ltd 2016</a:t>
            </a:r>
            <a:endParaRPr lang="en-GB" altLang="en-US"/>
          </a:p>
        </p:txBody>
      </p:sp>
      <p:sp>
        <p:nvSpPr>
          <p:cNvPr id="7" name="Slide Number Placeholder 6"/>
          <p:cNvSpPr>
            <a:spLocks noGrp="1"/>
          </p:cNvSpPr>
          <p:nvPr>
            <p:ph type="sldNum" sz="quarter" idx="12"/>
          </p:nvPr>
        </p:nvSpPr>
        <p:spPr/>
        <p:txBody>
          <a:bodyPr/>
          <a:lstStyle>
            <a:lvl1pPr>
              <a:defRPr/>
            </a:lvl1pPr>
          </a:lstStyle>
          <a:p>
            <a:fld id="{23EE8D36-8F74-44AA-930E-F5694EAB0266}" type="slidenum">
              <a:rPr lang="en-GB" altLang="en-US"/>
              <a:pPr/>
              <a:t>‹#›</a:t>
            </a:fld>
            <a:endParaRPr lang="en-GB" altLang="en-US"/>
          </a:p>
        </p:txBody>
      </p:sp>
    </p:spTree>
    <p:extLst>
      <p:ext uri="{BB962C8B-B14F-4D97-AF65-F5344CB8AC3E}">
        <p14:creationId xmlns:p14="http://schemas.microsoft.com/office/powerpoint/2010/main" val="28206387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182688" y="260350"/>
            <a:ext cx="7637462" cy="7921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GB" altLang="en-US"/>
              <a:t>Click to edit Master title style</a:t>
            </a:r>
          </a:p>
        </p:txBody>
      </p:sp>
      <p:sp>
        <p:nvSpPr>
          <p:cNvPr id="1027" name="Rectangle 3"/>
          <p:cNvSpPr>
            <a:spLocks noGrp="1" noChangeArrowheads="1"/>
          </p:cNvSpPr>
          <p:nvPr>
            <p:ph type="body" idx="1"/>
          </p:nvPr>
        </p:nvSpPr>
        <p:spPr bwMode="auto">
          <a:xfrm>
            <a:off x="1182688" y="1196975"/>
            <a:ext cx="7637462" cy="4549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spcBef>
                <a:spcPct val="0"/>
              </a:spcBef>
              <a:defRPr sz="1400" b="0">
                <a:latin typeface="Times New Roman" panose="02020603050405020304" pitchFamily="18" charset="0"/>
              </a:defRPr>
            </a:lvl1pPr>
          </a:lstStyle>
          <a:p>
            <a:endParaRPr lang="en-GB" alt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spcBef>
                <a:spcPct val="0"/>
              </a:spcBef>
              <a:defRPr sz="1400" b="0">
                <a:latin typeface="Times New Roman" panose="02020603050405020304" pitchFamily="18" charset="0"/>
              </a:defRPr>
            </a:lvl1pPr>
          </a:lstStyle>
          <a:p>
            <a:r>
              <a:rPr lang="en-GB" altLang="en-US"/>
              <a:t>Copyright Lessons Learned Ltd 2016</a:t>
            </a:r>
            <a:endParaRPr lang="en-GB" alt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spcBef>
                <a:spcPct val="0"/>
              </a:spcBef>
              <a:defRPr sz="1400" b="0">
                <a:solidFill>
                  <a:srgbClr val="000099"/>
                </a:solidFill>
                <a:latin typeface="Century Gothic" panose="020B0502020202020204" pitchFamily="34" charset="0"/>
              </a:defRPr>
            </a:lvl1pPr>
          </a:lstStyle>
          <a:p>
            <a:fld id="{B1A005C1-3FE2-45F3-A57D-79DEEE32F883}" type="slidenum">
              <a:rPr lang="en-GB" altLang="en-US"/>
              <a:pPr/>
              <a:t>‹#›</a:t>
            </a:fld>
            <a:endParaRPr lang="en-GB" altLang="en-US"/>
          </a:p>
        </p:txBody>
      </p:sp>
      <p:grpSp>
        <p:nvGrpSpPr>
          <p:cNvPr id="1031" name="Group 7"/>
          <p:cNvGrpSpPr>
            <a:grpSpLocks/>
          </p:cNvGrpSpPr>
          <p:nvPr userDrawn="1"/>
        </p:nvGrpSpPr>
        <p:grpSpPr bwMode="auto">
          <a:xfrm>
            <a:off x="-36513" y="0"/>
            <a:ext cx="1219201" cy="6851650"/>
            <a:chOff x="0" y="0"/>
            <a:chExt cx="768" cy="4316"/>
          </a:xfrm>
        </p:grpSpPr>
        <p:sp>
          <p:nvSpPr>
            <p:cNvPr id="1032" name="Rectangle 8"/>
            <p:cNvSpPr>
              <a:spLocks noChangeArrowheads="1"/>
            </p:cNvSpPr>
            <p:nvPr/>
          </p:nvSpPr>
          <p:spPr bwMode="auto">
            <a:xfrm>
              <a:off x="0" y="0"/>
              <a:ext cx="768" cy="4316"/>
            </a:xfrm>
            <a:prstGeom prst="rect">
              <a:avLst/>
            </a:prstGeom>
            <a:gradFill rotWithShape="0">
              <a:gsLst>
                <a:gs pos="0">
                  <a:srgbClr val="B7B7FF"/>
                </a:gs>
                <a:gs pos="100000">
                  <a:schemeClr val="bg1"/>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ltLang="en-US" sz="1200">
                <a:solidFill>
                  <a:schemeClr val="folHlink"/>
                </a:solidFill>
                <a:latin typeface="Impact" panose="020B0806030902050204" pitchFamily="34" charset="0"/>
              </a:endParaRPr>
            </a:p>
          </p:txBody>
        </p:sp>
        <p:pic>
          <p:nvPicPr>
            <p:cNvPr id="1033" name="Picture 9" descr="lessonslearned"/>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0" y="3893"/>
              <a:ext cx="672" cy="379"/>
            </a:xfrm>
            <a:prstGeom prst="rect">
              <a:avLst/>
            </a:prstGeom>
            <a:noFill/>
            <a:extLst>
              <a:ext uri="{909E8E84-426E-40DD-AFC4-6F175D3DCCD1}">
                <a14:hiddenFill xmlns:a14="http://schemas.microsoft.com/office/drawing/2010/main">
                  <a:solidFill>
                    <a:srgbClr val="FFFFFF"/>
                  </a:solidFill>
                </a14:hiddenFill>
              </a:ext>
            </a:extLst>
          </p:spPr>
        </p:pic>
      </p:gr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l" rtl="0" fontAlgn="base">
        <a:spcBef>
          <a:spcPct val="0"/>
        </a:spcBef>
        <a:spcAft>
          <a:spcPct val="0"/>
        </a:spcAft>
        <a:defRPr sz="3000" kern="1200">
          <a:solidFill>
            <a:srgbClr val="FF0000"/>
          </a:solidFill>
          <a:latin typeface="+mj-lt"/>
          <a:ea typeface="+mj-ea"/>
          <a:cs typeface="+mj-cs"/>
        </a:defRPr>
      </a:lvl1pPr>
      <a:lvl2pPr algn="l" rtl="0" fontAlgn="base">
        <a:spcBef>
          <a:spcPct val="0"/>
        </a:spcBef>
        <a:spcAft>
          <a:spcPct val="0"/>
        </a:spcAft>
        <a:defRPr sz="3000">
          <a:solidFill>
            <a:srgbClr val="FF0000"/>
          </a:solidFill>
          <a:latin typeface="Arial" panose="020B0604020202020204" pitchFamily="34" charset="0"/>
        </a:defRPr>
      </a:lvl2pPr>
      <a:lvl3pPr algn="l" rtl="0" fontAlgn="base">
        <a:spcBef>
          <a:spcPct val="0"/>
        </a:spcBef>
        <a:spcAft>
          <a:spcPct val="0"/>
        </a:spcAft>
        <a:defRPr sz="3000">
          <a:solidFill>
            <a:srgbClr val="FF0000"/>
          </a:solidFill>
          <a:latin typeface="Arial" panose="020B0604020202020204" pitchFamily="34" charset="0"/>
        </a:defRPr>
      </a:lvl3pPr>
      <a:lvl4pPr algn="l" rtl="0" fontAlgn="base">
        <a:spcBef>
          <a:spcPct val="0"/>
        </a:spcBef>
        <a:spcAft>
          <a:spcPct val="0"/>
        </a:spcAft>
        <a:defRPr sz="3000">
          <a:solidFill>
            <a:srgbClr val="FF0000"/>
          </a:solidFill>
          <a:latin typeface="Arial" panose="020B0604020202020204" pitchFamily="34" charset="0"/>
        </a:defRPr>
      </a:lvl4pPr>
      <a:lvl5pPr algn="l" rtl="0" fontAlgn="base">
        <a:spcBef>
          <a:spcPct val="0"/>
        </a:spcBef>
        <a:spcAft>
          <a:spcPct val="0"/>
        </a:spcAft>
        <a:defRPr sz="3000">
          <a:solidFill>
            <a:srgbClr val="FF0000"/>
          </a:solidFill>
          <a:latin typeface="Arial" panose="020B0604020202020204" pitchFamily="34" charset="0"/>
        </a:defRPr>
      </a:lvl5pPr>
      <a:lvl6pPr marL="457200" algn="l" rtl="0" fontAlgn="base">
        <a:spcBef>
          <a:spcPct val="0"/>
        </a:spcBef>
        <a:spcAft>
          <a:spcPct val="0"/>
        </a:spcAft>
        <a:defRPr sz="3000">
          <a:solidFill>
            <a:srgbClr val="FF0000"/>
          </a:solidFill>
          <a:latin typeface="Arial" panose="020B0604020202020204" pitchFamily="34" charset="0"/>
        </a:defRPr>
      </a:lvl6pPr>
      <a:lvl7pPr marL="914400" algn="l" rtl="0" fontAlgn="base">
        <a:spcBef>
          <a:spcPct val="0"/>
        </a:spcBef>
        <a:spcAft>
          <a:spcPct val="0"/>
        </a:spcAft>
        <a:defRPr sz="3000">
          <a:solidFill>
            <a:srgbClr val="FF0000"/>
          </a:solidFill>
          <a:latin typeface="Arial" panose="020B0604020202020204" pitchFamily="34" charset="0"/>
        </a:defRPr>
      </a:lvl7pPr>
      <a:lvl8pPr marL="1371600" algn="l" rtl="0" fontAlgn="base">
        <a:spcBef>
          <a:spcPct val="0"/>
        </a:spcBef>
        <a:spcAft>
          <a:spcPct val="0"/>
        </a:spcAft>
        <a:defRPr sz="3000">
          <a:solidFill>
            <a:srgbClr val="FF0000"/>
          </a:solidFill>
          <a:latin typeface="Arial" panose="020B0604020202020204" pitchFamily="34" charset="0"/>
        </a:defRPr>
      </a:lvl8pPr>
      <a:lvl9pPr marL="1828800" algn="l" rtl="0" fontAlgn="base">
        <a:spcBef>
          <a:spcPct val="0"/>
        </a:spcBef>
        <a:spcAft>
          <a:spcPct val="0"/>
        </a:spcAft>
        <a:defRPr sz="3000">
          <a:solidFill>
            <a:srgbClr val="FF0000"/>
          </a:solidFill>
          <a:latin typeface="Arial" panose="020B0604020202020204" pitchFamily="34" charset="0"/>
        </a:defRPr>
      </a:lvl9pPr>
    </p:titleStyle>
    <p:bodyStyle>
      <a:lvl1pPr marL="342900" indent="-342900" algn="l" rtl="0" fontAlgn="base">
        <a:spcBef>
          <a:spcPct val="20000"/>
        </a:spcBef>
        <a:spcAft>
          <a:spcPct val="0"/>
        </a:spcAft>
        <a:buFont typeface="Wingdings" panose="05000000000000000000" pitchFamily="2" charset="2"/>
        <a:buChar char="n"/>
        <a:defRPr sz="2400" kern="1200">
          <a:solidFill>
            <a:srgbClr val="000099"/>
          </a:solidFill>
          <a:latin typeface="+mn-lt"/>
          <a:ea typeface="+mn-ea"/>
          <a:cs typeface="+mn-cs"/>
        </a:defRPr>
      </a:lvl1pPr>
      <a:lvl2pPr marL="742950" indent="-285750" algn="l" rtl="0" fontAlgn="base">
        <a:spcBef>
          <a:spcPct val="20000"/>
        </a:spcBef>
        <a:spcAft>
          <a:spcPct val="0"/>
        </a:spcAft>
        <a:buFont typeface="Wingdings" panose="05000000000000000000" pitchFamily="2" charset="2"/>
        <a:buChar char="§"/>
        <a:defRPr sz="2000" kern="1200">
          <a:solidFill>
            <a:srgbClr val="000099"/>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6.xml"/><Relationship Id="rId1" Type="http://schemas.openxmlformats.org/officeDocument/2006/relationships/tags" Target="../tags/tag1.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ags" Target="../tags/tag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 name="Footer Placeholder 3"/>
          <p:cNvSpPr>
            <a:spLocks noGrp="1"/>
          </p:cNvSpPr>
          <p:nvPr>
            <p:ph type="ftr" sz="quarter" idx="11"/>
          </p:nvPr>
        </p:nvSpPr>
        <p:spPr/>
        <p:txBody>
          <a:bodyPr/>
          <a:lstStyle/>
          <a:p>
            <a:r>
              <a:rPr lang="en-GB" altLang="en-US"/>
              <a:t>Copyright Lessons Learned Ltd 2016</a:t>
            </a:r>
            <a:endParaRPr lang="en-GB" altLang="en-US"/>
          </a:p>
        </p:txBody>
      </p:sp>
      <p:sp>
        <p:nvSpPr>
          <p:cNvPr id="41" name="Slide Number Placeholder 4"/>
          <p:cNvSpPr>
            <a:spLocks noGrp="1"/>
          </p:cNvSpPr>
          <p:nvPr>
            <p:ph type="sldNum" sz="quarter" idx="12"/>
          </p:nvPr>
        </p:nvSpPr>
        <p:spPr/>
        <p:txBody>
          <a:bodyPr/>
          <a:lstStyle/>
          <a:p>
            <a:fld id="{6687CFFC-93B3-432A-9C39-D1414C3E3068}" type="slidenum">
              <a:rPr lang="en-GB" altLang="en-US"/>
              <a:pPr/>
              <a:t>1</a:t>
            </a:fld>
            <a:endParaRPr lang="en-GB" altLang="en-US"/>
          </a:p>
        </p:txBody>
      </p:sp>
      <p:sp>
        <p:nvSpPr>
          <p:cNvPr id="795652" name="Rectangle 4"/>
          <p:cNvSpPr>
            <a:spLocks noGrp="1" noChangeArrowheads="1"/>
          </p:cNvSpPr>
          <p:nvPr>
            <p:ph type="title"/>
          </p:nvPr>
        </p:nvSpPr>
        <p:spPr/>
        <p:txBody>
          <a:bodyPr/>
          <a:lstStyle/>
          <a:p>
            <a:r>
              <a:rPr lang="en-GB" altLang="en-US"/>
              <a:t>Alternative Remittance Services (1)</a:t>
            </a:r>
            <a:endParaRPr lang="en-US" altLang="en-US"/>
          </a:p>
        </p:txBody>
      </p:sp>
      <p:grpSp>
        <p:nvGrpSpPr>
          <p:cNvPr id="796031" name="Group 383"/>
          <p:cNvGrpSpPr>
            <a:grpSpLocks/>
          </p:cNvGrpSpPr>
          <p:nvPr/>
        </p:nvGrpSpPr>
        <p:grpSpPr bwMode="auto">
          <a:xfrm>
            <a:off x="3535363" y="1052513"/>
            <a:ext cx="1295400" cy="1081087"/>
            <a:chOff x="1338" y="663"/>
            <a:chExt cx="816" cy="681"/>
          </a:xfrm>
        </p:grpSpPr>
        <p:sp>
          <p:nvSpPr>
            <p:cNvPr id="796013" name="AutoShape 365"/>
            <p:cNvSpPr>
              <a:spLocks noChangeArrowheads="1"/>
            </p:cNvSpPr>
            <p:nvPr/>
          </p:nvSpPr>
          <p:spPr bwMode="auto">
            <a:xfrm>
              <a:off x="1338" y="891"/>
              <a:ext cx="816" cy="453"/>
            </a:xfrm>
            <a:prstGeom prst="bevel">
              <a:avLst>
                <a:gd name="adj" fmla="val 12500"/>
              </a:avLst>
            </a:prstGeom>
            <a:solidFill>
              <a:schemeClr val="hlink"/>
            </a:solidFill>
            <a:ln w="12700">
              <a:solidFill>
                <a:srgbClr val="000099"/>
              </a:solidFill>
              <a:miter lim="800000"/>
              <a:headEnd/>
              <a:tailEnd/>
            </a:ln>
            <a:effectLst/>
            <a:extLs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r>
                <a:rPr lang="en-GB" altLang="en-US" sz="1600">
                  <a:solidFill>
                    <a:srgbClr val="000099"/>
                  </a:solidFill>
                </a:rPr>
                <a:t>Remitter</a:t>
              </a:r>
              <a:endParaRPr lang="en-US" altLang="en-US" sz="1600">
                <a:solidFill>
                  <a:srgbClr val="000099"/>
                </a:solidFill>
              </a:endParaRPr>
            </a:p>
          </p:txBody>
        </p:sp>
        <p:sp>
          <p:nvSpPr>
            <p:cNvPr id="796020" name="Text Box 372"/>
            <p:cNvSpPr txBox="1">
              <a:spLocks noChangeArrowheads="1"/>
            </p:cNvSpPr>
            <p:nvPr/>
          </p:nvSpPr>
          <p:spPr bwMode="auto">
            <a:xfrm>
              <a:off x="1338" y="663"/>
              <a:ext cx="800"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76200">
                  <a:solidFill>
                    <a:schemeClr val="tx1"/>
                  </a:solidFill>
                  <a:prstDash val="sysDot"/>
                  <a:miter lim="800000"/>
                  <a:headEnd/>
                  <a:tailEnd/>
                </a14:hiddenLine>
              </a:ex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spAutoFit/>
            </a:bodyPr>
            <a:lstStyle/>
            <a:p>
              <a:r>
                <a:rPr lang="en-GB" altLang="en-US" sz="1600">
                  <a:solidFill>
                    <a:srgbClr val="FF3300"/>
                  </a:solidFill>
                </a:rPr>
                <a:t>Origination</a:t>
              </a:r>
              <a:endParaRPr lang="en-US" altLang="en-US" sz="1600">
                <a:solidFill>
                  <a:srgbClr val="FF3300"/>
                </a:solidFill>
              </a:endParaRPr>
            </a:p>
          </p:txBody>
        </p:sp>
      </p:grpSp>
      <p:grpSp>
        <p:nvGrpSpPr>
          <p:cNvPr id="796032" name="Group 384"/>
          <p:cNvGrpSpPr>
            <a:grpSpLocks/>
          </p:cNvGrpSpPr>
          <p:nvPr/>
        </p:nvGrpSpPr>
        <p:grpSpPr bwMode="auto">
          <a:xfrm>
            <a:off x="3535363" y="2133600"/>
            <a:ext cx="1295400" cy="1079500"/>
            <a:chOff x="1338" y="1344"/>
            <a:chExt cx="816" cy="680"/>
          </a:xfrm>
        </p:grpSpPr>
        <p:sp>
          <p:nvSpPr>
            <p:cNvPr id="796012" name="AutoShape 364"/>
            <p:cNvSpPr>
              <a:spLocks noChangeArrowheads="1"/>
            </p:cNvSpPr>
            <p:nvPr/>
          </p:nvSpPr>
          <p:spPr bwMode="auto">
            <a:xfrm>
              <a:off x="1338" y="1571"/>
              <a:ext cx="816" cy="453"/>
            </a:xfrm>
            <a:prstGeom prst="bevel">
              <a:avLst>
                <a:gd name="adj" fmla="val 12500"/>
              </a:avLst>
            </a:prstGeom>
            <a:solidFill>
              <a:schemeClr val="hlink"/>
            </a:solidFill>
            <a:ln w="12700">
              <a:solidFill>
                <a:srgbClr val="000099"/>
              </a:solidFill>
              <a:miter lim="800000"/>
              <a:headEnd/>
              <a:tailEnd/>
            </a:ln>
            <a:effectLst/>
            <a:extLs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r>
                <a:rPr lang="en-GB" altLang="en-US" sz="1600">
                  <a:solidFill>
                    <a:srgbClr val="000099"/>
                  </a:solidFill>
                </a:rPr>
                <a:t>Sending</a:t>
              </a:r>
              <a:br>
                <a:rPr lang="en-GB" altLang="en-US" sz="1600">
                  <a:solidFill>
                    <a:srgbClr val="000099"/>
                  </a:solidFill>
                </a:rPr>
              </a:br>
              <a:r>
                <a:rPr lang="en-GB" altLang="en-US" sz="1600">
                  <a:solidFill>
                    <a:srgbClr val="000099"/>
                  </a:solidFill>
                </a:rPr>
                <a:t>Agent</a:t>
              </a:r>
              <a:endParaRPr lang="en-US" altLang="en-US" sz="1600">
                <a:solidFill>
                  <a:srgbClr val="000099"/>
                </a:solidFill>
              </a:endParaRPr>
            </a:p>
          </p:txBody>
        </p:sp>
        <p:sp>
          <p:nvSpPr>
            <p:cNvPr id="796022" name="Line 374"/>
            <p:cNvSpPr>
              <a:spLocks noChangeShapeType="1"/>
            </p:cNvSpPr>
            <p:nvPr/>
          </p:nvSpPr>
          <p:spPr bwMode="auto">
            <a:xfrm>
              <a:off x="1746" y="1344"/>
              <a:ext cx="0" cy="227"/>
            </a:xfrm>
            <a:prstGeom prst="line">
              <a:avLst/>
            </a:prstGeom>
            <a:noFill/>
            <a:ln w="57150">
              <a:solidFill>
                <a:schemeClr val="bg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grpSp>
      <p:grpSp>
        <p:nvGrpSpPr>
          <p:cNvPr id="796041" name="Group 393"/>
          <p:cNvGrpSpPr>
            <a:grpSpLocks/>
          </p:cNvGrpSpPr>
          <p:nvPr/>
        </p:nvGrpSpPr>
        <p:grpSpPr bwMode="auto">
          <a:xfrm>
            <a:off x="3713163" y="3213100"/>
            <a:ext cx="939800" cy="1155700"/>
            <a:chOff x="1450" y="2024"/>
            <a:chExt cx="592" cy="728"/>
          </a:xfrm>
        </p:grpSpPr>
        <p:sp>
          <p:nvSpPr>
            <p:cNvPr id="796026" name="Line 378"/>
            <p:cNvSpPr>
              <a:spLocks noChangeShapeType="1"/>
            </p:cNvSpPr>
            <p:nvPr/>
          </p:nvSpPr>
          <p:spPr bwMode="auto">
            <a:xfrm flipH="1">
              <a:off x="1746" y="2024"/>
              <a:ext cx="4" cy="362"/>
            </a:xfrm>
            <a:prstGeom prst="line">
              <a:avLst/>
            </a:prstGeom>
            <a:noFill/>
            <a:ln w="57150">
              <a:solidFill>
                <a:schemeClr val="bg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sp>
          <p:nvSpPr>
            <p:cNvPr id="796027" name="Rectangle 379"/>
            <p:cNvSpPr>
              <a:spLocks noChangeArrowheads="1"/>
            </p:cNvSpPr>
            <p:nvPr/>
          </p:nvSpPr>
          <p:spPr bwMode="auto">
            <a:xfrm>
              <a:off x="1450" y="2386"/>
              <a:ext cx="592" cy="366"/>
            </a:xfrm>
            <a:prstGeom prst="rect">
              <a:avLst/>
            </a:prstGeom>
            <a:solidFill>
              <a:schemeClr val="bg1"/>
            </a:solidFill>
            <a:ln>
              <a:noFill/>
            </a:ln>
            <a:effectLst/>
            <a:extLst>
              <a:ext uri="{91240B29-F687-4F45-9708-019B960494DF}">
                <a14:hiddenLine xmlns:a14="http://schemas.microsoft.com/office/drawing/2010/main" w="76200">
                  <a:solidFill>
                    <a:schemeClr val="tx1"/>
                  </a:solidFill>
                  <a:prstDash val="sysDot"/>
                  <a:miter lim="800000"/>
                  <a:headEnd/>
                  <a:tailEnd/>
                </a14:hiddenLine>
              </a:ext>
              <a:ext uri="{AF507438-7753-43E0-B8FC-AC1667EBCBE1}">
                <a14:hiddenEffects xmlns:a14="http://schemas.microsoft.com/office/drawing/2010/main">
                  <a:effectLst>
                    <a:outerShdw dist="12700" dir="5400000" algn="ctr" rotWithShape="0">
                      <a:schemeClr val="bg2"/>
                    </a:outerShdw>
                  </a:effectLst>
                </a14:hiddenEffects>
              </a:ext>
            </a:extLst>
          </p:spPr>
          <p:txBody>
            <a:bodyPr>
              <a:spAutoFit/>
            </a:bodyPr>
            <a:lstStyle/>
            <a:p>
              <a:r>
                <a:rPr lang="en-GB" altLang="en-US" sz="1600">
                  <a:solidFill>
                    <a:srgbClr val="000099"/>
                  </a:solidFill>
                </a:rPr>
                <a:t>Value</a:t>
              </a:r>
              <a:br>
                <a:rPr lang="en-GB" altLang="en-US" sz="1600">
                  <a:solidFill>
                    <a:srgbClr val="000099"/>
                  </a:solidFill>
                </a:rPr>
              </a:br>
              <a:r>
                <a:rPr lang="en-GB" altLang="en-US" sz="1600">
                  <a:solidFill>
                    <a:srgbClr val="000099"/>
                  </a:solidFill>
                </a:rPr>
                <a:t>Storage</a:t>
              </a:r>
              <a:endParaRPr lang="en-US" altLang="en-US" sz="1600">
                <a:solidFill>
                  <a:srgbClr val="000099"/>
                </a:solidFill>
              </a:endParaRPr>
            </a:p>
          </p:txBody>
        </p:sp>
      </p:grpSp>
      <p:grpSp>
        <p:nvGrpSpPr>
          <p:cNvPr id="796036" name="Group 388"/>
          <p:cNvGrpSpPr>
            <a:grpSpLocks/>
          </p:cNvGrpSpPr>
          <p:nvPr/>
        </p:nvGrpSpPr>
        <p:grpSpPr bwMode="auto">
          <a:xfrm>
            <a:off x="4830763" y="1052513"/>
            <a:ext cx="3413125" cy="1081087"/>
            <a:chOff x="2154" y="663"/>
            <a:chExt cx="2150" cy="681"/>
          </a:xfrm>
        </p:grpSpPr>
        <p:grpSp>
          <p:nvGrpSpPr>
            <p:cNvPr id="796033" name="Group 385"/>
            <p:cNvGrpSpPr>
              <a:grpSpLocks/>
            </p:cNvGrpSpPr>
            <p:nvPr/>
          </p:nvGrpSpPr>
          <p:grpSpPr bwMode="auto">
            <a:xfrm>
              <a:off x="2154" y="663"/>
              <a:ext cx="2150" cy="681"/>
              <a:chOff x="2154" y="663"/>
              <a:chExt cx="2150" cy="681"/>
            </a:xfrm>
          </p:grpSpPr>
          <p:sp>
            <p:nvSpPr>
              <p:cNvPr id="796015" name="AutoShape 367"/>
              <p:cNvSpPr>
                <a:spLocks noChangeArrowheads="1"/>
              </p:cNvSpPr>
              <p:nvPr/>
            </p:nvSpPr>
            <p:spPr bwMode="auto">
              <a:xfrm>
                <a:off x="3470" y="891"/>
                <a:ext cx="816" cy="453"/>
              </a:xfrm>
              <a:prstGeom prst="bevel">
                <a:avLst>
                  <a:gd name="adj" fmla="val 12500"/>
                </a:avLst>
              </a:prstGeom>
              <a:solidFill>
                <a:schemeClr val="hlink"/>
              </a:solidFill>
              <a:ln w="12700">
                <a:solidFill>
                  <a:srgbClr val="000099"/>
                </a:solidFill>
                <a:miter lim="800000"/>
                <a:headEnd/>
                <a:tailEnd/>
              </a:ln>
              <a:effectLst/>
              <a:extLs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r>
                  <a:rPr lang="en-GB" altLang="en-US" sz="1600">
                    <a:solidFill>
                      <a:srgbClr val="000099"/>
                    </a:solidFill>
                  </a:rPr>
                  <a:t>Recipient</a:t>
                </a:r>
                <a:endParaRPr lang="en-US" altLang="en-US" sz="1600">
                  <a:solidFill>
                    <a:srgbClr val="000099"/>
                  </a:solidFill>
                </a:endParaRPr>
              </a:p>
            </p:txBody>
          </p:sp>
          <p:sp>
            <p:nvSpPr>
              <p:cNvPr id="796021" name="Text Box 373"/>
              <p:cNvSpPr txBox="1">
                <a:spLocks noChangeArrowheads="1"/>
              </p:cNvSpPr>
              <p:nvPr/>
            </p:nvSpPr>
            <p:spPr bwMode="auto">
              <a:xfrm>
                <a:off x="3469" y="663"/>
                <a:ext cx="835"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76200">
                    <a:solidFill>
                      <a:schemeClr val="tx1"/>
                    </a:solidFill>
                    <a:prstDash val="sysDot"/>
                    <a:miter lim="800000"/>
                    <a:headEnd/>
                    <a:tailEnd/>
                  </a14:hiddenLine>
                </a:ex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spAutoFit/>
              </a:bodyPr>
              <a:lstStyle/>
              <a:p>
                <a:r>
                  <a:rPr lang="en-GB" altLang="en-US" sz="1600">
                    <a:solidFill>
                      <a:srgbClr val="FF3300"/>
                    </a:solidFill>
                  </a:rPr>
                  <a:t>Distribution</a:t>
                </a:r>
                <a:endParaRPr lang="en-US" altLang="en-US" sz="1600">
                  <a:solidFill>
                    <a:srgbClr val="FF3300"/>
                  </a:solidFill>
                </a:endParaRPr>
              </a:p>
            </p:txBody>
          </p:sp>
          <p:sp>
            <p:nvSpPr>
              <p:cNvPr id="796025" name="Line 377"/>
              <p:cNvSpPr>
                <a:spLocks noChangeShapeType="1"/>
              </p:cNvSpPr>
              <p:nvPr/>
            </p:nvSpPr>
            <p:spPr bwMode="auto">
              <a:xfrm rot="-5400000">
                <a:off x="2812" y="459"/>
                <a:ext cx="0" cy="1316"/>
              </a:xfrm>
              <a:prstGeom prst="line">
                <a:avLst/>
              </a:prstGeom>
              <a:noFill/>
              <a:ln w="57150">
                <a:solidFill>
                  <a:schemeClr val="bg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grpSp>
        <p:sp>
          <p:nvSpPr>
            <p:cNvPr id="796034" name="Rectangle 386"/>
            <p:cNvSpPr>
              <a:spLocks noChangeArrowheads="1"/>
            </p:cNvSpPr>
            <p:nvPr/>
          </p:nvSpPr>
          <p:spPr bwMode="auto">
            <a:xfrm>
              <a:off x="2425" y="1011"/>
              <a:ext cx="682" cy="212"/>
            </a:xfrm>
            <a:prstGeom prst="rect">
              <a:avLst/>
            </a:prstGeom>
            <a:solidFill>
              <a:schemeClr val="bg1"/>
            </a:solidFill>
            <a:ln>
              <a:noFill/>
            </a:ln>
            <a:effectLst/>
            <a:extLst>
              <a:ext uri="{91240B29-F687-4F45-9708-019B960494DF}">
                <a14:hiddenLine xmlns:a14="http://schemas.microsoft.com/office/drawing/2010/main" w="76200">
                  <a:solidFill>
                    <a:schemeClr val="tx1"/>
                  </a:solidFill>
                  <a:prstDash val="sysDot"/>
                  <a:miter lim="800000"/>
                  <a:headEnd/>
                  <a:tailEnd/>
                </a14:hiddenLine>
              </a:ext>
              <a:ext uri="{AF507438-7753-43E0-B8FC-AC1667EBCBE1}">
                <a14:hiddenEffects xmlns:a14="http://schemas.microsoft.com/office/drawing/2010/main">
                  <a:effectLst>
                    <a:outerShdw dist="12700" dir="5400000" algn="ctr" rotWithShape="0">
                      <a:schemeClr val="bg2"/>
                    </a:outerShdw>
                  </a:effectLst>
                </a14:hiddenEffects>
              </a:ext>
            </a:extLst>
          </p:spPr>
          <p:txBody>
            <a:bodyPr>
              <a:spAutoFit/>
            </a:bodyPr>
            <a:lstStyle/>
            <a:p>
              <a:r>
                <a:rPr lang="en-GB" altLang="en-US" sz="1600">
                  <a:solidFill>
                    <a:srgbClr val="000099"/>
                  </a:solidFill>
                </a:rPr>
                <a:t>Message</a:t>
              </a:r>
              <a:endParaRPr lang="en-US" altLang="en-US" sz="1600">
                <a:solidFill>
                  <a:srgbClr val="000099"/>
                </a:solidFill>
              </a:endParaRPr>
            </a:p>
          </p:txBody>
        </p:sp>
      </p:grpSp>
      <p:grpSp>
        <p:nvGrpSpPr>
          <p:cNvPr id="796043" name="Group 395"/>
          <p:cNvGrpSpPr>
            <a:grpSpLocks/>
          </p:cNvGrpSpPr>
          <p:nvPr/>
        </p:nvGrpSpPr>
        <p:grpSpPr bwMode="auto">
          <a:xfrm>
            <a:off x="4830763" y="2133600"/>
            <a:ext cx="3384550" cy="1079500"/>
            <a:chOff x="2154" y="1344"/>
            <a:chExt cx="2132" cy="680"/>
          </a:xfrm>
        </p:grpSpPr>
        <p:sp>
          <p:nvSpPr>
            <p:cNvPr id="796023" name="Line 375"/>
            <p:cNvSpPr>
              <a:spLocks noChangeShapeType="1"/>
            </p:cNvSpPr>
            <p:nvPr/>
          </p:nvSpPr>
          <p:spPr bwMode="auto">
            <a:xfrm rot="-10800000">
              <a:off x="3878" y="1344"/>
              <a:ext cx="0" cy="227"/>
            </a:xfrm>
            <a:prstGeom prst="line">
              <a:avLst/>
            </a:prstGeom>
            <a:noFill/>
            <a:ln w="57150">
              <a:solidFill>
                <a:schemeClr val="bg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grpSp>
          <p:nvGrpSpPr>
            <p:cNvPr id="796037" name="Group 389"/>
            <p:cNvGrpSpPr>
              <a:grpSpLocks/>
            </p:cNvGrpSpPr>
            <p:nvPr/>
          </p:nvGrpSpPr>
          <p:grpSpPr bwMode="auto">
            <a:xfrm>
              <a:off x="2154" y="1571"/>
              <a:ext cx="2132" cy="453"/>
              <a:chOff x="2154" y="1571"/>
              <a:chExt cx="2132" cy="453"/>
            </a:xfrm>
          </p:grpSpPr>
          <p:sp>
            <p:nvSpPr>
              <p:cNvPr id="796014" name="AutoShape 366"/>
              <p:cNvSpPr>
                <a:spLocks noChangeArrowheads="1"/>
              </p:cNvSpPr>
              <p:nvPr/>
            </p:nvSpPr>
            <p:spPr bwMode="auto">
              <a:xfrm>
                <a:off x="3470" y="1571"/>
                <a:ext cx="816" cy="453"/>
              </a:xfrm>
              <a:prstGeom prst="bevel">
                <a:avLst>
                  <a:gd name="adj" fmla="val 12500"/>
                </a:avLst>
              </a:prstGeom>
              <a:solidFill>
                <a:schemeClr val="hlink"/>
              </a:solidFill>
              <a:ln w="12700">
                <a:solidFill>
                  <a:srgbClr val="000099"/>
                </a:solidFill>
                <a:miter lim="800000"/>
                <a:headEnd/>
                <a:tailEnd/>
              </a:ln>
              <a:effectLst/>
              <a:extLs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r>
                  <a:rPr lang="en-GB" altLang="en-US" sz="1600">
                    <a:solidFill>
                      <a:srgbClr val="000099"/>
                    </a:solidFill>
                  </a:rPr>
                  <a:t>Disbursing</a:t>
                </a:r>
                <a:br>
                  <a:rPr lang="en-GB" altLang="en-US" sz="1600">
                    <a:solidFill>
                      <a:srgbClr val="000099"/>
                    </a:solidFill>
                  </a:rPr>
                </a:br>
                <a:r>
                  <a:rPr lang="en-GB" altLang="en-US" sz="1600">
                    <a:solidFill>
                      <a:srgbClr val="000099"/>
                    </a:solidFill>
                  </a:rPr>
                  <a:t>Agent</a:t>
                </a:r>
                <a:endParaRPr lang="en-US" altLang="en-US" sz="1600">
                  <a:solidFill>
                    <a:srgbClr val="000099"/>
                  </a:solidFill>
                </a:endParaRPr>
              </a:p>
            </p:txBody>
          </p:sp>
          <p:sp>
            <p:nvSpPr>
              <p:cNvPr id="796024" name="Line 376"/>
              <p:cNvSpPr>
                <a:spLocks noChangeShapeType="1"/>
              </p:cNvSpPr>
              <p:nvPr/>
            </p:nvSpPr>
            <p:spPr bwMode="auto">
              <a:xfrm rot="-5400000">
                <a:off x="2812" y="1139"/>
                <a:ext cx="0" cy="1316"/>
              </a:xfrm>
              <a:prstGeom prst="line">
                <a:avLst/>
              </a:prstGeom>
              <a:noFill/>
              <a:ln w="57150">
                <a:solidFill>
                  <a:schemeClr val="bg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sp>
            <p:nvSpPr>
              <p:cNvPr id="796035" name="Rectangle 387"/>
              <p:cNvSpPr>
                <a:spLocks noChangeArrowheads="1"/>
              </p:cNvSpPr>
              <p:nvPr/>
            </p:nvSpPr>
            <p:spPr bwMode="auto">
              <a:xfrm>
                <a:off x="2426" y="1616"/>
                <a:ext cx="682" cy="366"/>
              </a:xfrm>
              <a:prstGeom prst="rect">
                <a:avLst/>
              </a:prstGeom>
              <a:solidFill>
                <a:schemeClr val="bg1"/>
              </a:solidFill>
              <a:ln>
                <a:noFill/>
              </a:ln>
              <a:effectLst/>
              <a:extLst>
                <a:ext uri="{91240B29-F687-4F45-9708-019B960494DF}">
                  <a14:hiddenLine xmlns:a14="http://schemas.microsoft.com/office/drawing/2010/main" w="76200">
                    <a:solidFill>
                      <a:schemeClr val="tx1"/>
                    </a:solidFill>
                    <a:prstDash val="sysDot"/>
                    <a:miter lim="800000"/>
                    <a:headEnd/>
                    <a:tailEnd/>
                  </a14:hiddenLine>
                </a:ext>
                <a:ext uri="{AF507438-7753-43E0-B8FC-AC1667EBCBE1}">
                  <a14:hiddenEffects xmlns:a14="http://schemas.microsoft.com/office/drawing/2010/main">
                    <a:effectLst>
                      <a:outerShdw dist="12700" dir="5400000" algn="ctr" rotWithShape="0">
                        <a:schemeClr val="bg2"/>
                      </a:outerShdw>
                    </a:effectLst>
                  </a14:hiddenEffects>
                </a:ext>
              </a:extLst>
            </p:spPr>
            <p:txBody>
              <a:bodyPr>
                <a:spAutoFit/>
              </a:bodyPr>
              <a:lstStyle/>
              <a:p>
                <a:r>
                  <a:rPr lang="en-GB" altLang="en-US" sz="1600">
                    <a:solidFill>
                      <a:srgbClr val="000099"/>
                    </a:solidFill>
                  </a:rPr>
                  <a:t>Secure Message</a:t>
                </a:r>
                <a:endParaRPr lang="en-US" altLang="en-US" sz="1600">
                  <a:solidFill>
                    <a:srgbClr val="000099"/>
                  </a:solidFill>
                </a:endParaRPr>
              </a:p>
            </p:txBody>
          </p:sp>
        </p:grpSp>
      </p:grpSp>
      <p:sp>
        <p:nvSpPr>
          <p:cNvPr id="796039" name="Line 391"/>
          <p:cNvSpPr>
            <a:spLocks noChangeShapeType="1"/>
          </p:cNvSpPr>
          <p:nvPr/>
        </p:nvSpPr>
        <p:spPr bwMode="auto">
          <a:xfrm flipH="1" flipV="1">
            <a:off x="7554913" y="3213100"/>
            <a:ext cx="6350" cy="574675"/>
          </a:xfrm>
          <a:prstGeom prst="line">
            <a:avLst/>
          </a:prstGeom>
          <a:noFill/>
          <a:ln w="57150">
            <a:solidFill>
              <a:schemeClr val="bg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grpSp>
        <p:nvGrpSpPr>
          <p:cNvPr id="796042" name="Group 394"/>
          <p:cNvGrpSpPr>
            <a:grpSpLocks/>
          </p:cNvGrpSpPr>
          <p:nvPr/>
        </p:nvGrpSpPr>
        <p:grpSpPr bwMode="auto">
          <a:xfrm>
            <a:off x="3535363" y="3789363"/>
            <a:ext cx="4679950" cy="2087562"/>
            <a:chOff x="1338" y="2387"/>
            <a:chExt cx="2948" cy="1315"/>
          </a:xfrm>
        </p:grpSpPr>
        <p:sp>
          <p:nvSpPr>
            <p:cNvPr id="796018" name="AutoShape 370"/>
            <p:cNvSpPr>
              <a:spLocks noChangeArrowheads="1"/>
            </p:cNvSpPr>
            <p:nvPr/>
          </p:nvSpPr>
          <p:spPr bwMode="auto">
            <a:xfrm>
              <a:off x="1338" y="3249"/>
              <a:ext cx="816" cy="453"/>
            </a:xfrm>
            <a:prstGeom prst="bevel">
              <a:avLst>
                <a:gd name="adj" fmla="val 12500"/>
              </a:avLst>
            </a:prstGeom>
            <a:solidFill>
              <a:schemeClr val="hlink"/>
            </a:solidFill>
            <a:ln w="12700">
              <a:solidFill>
                <a:srgbClr val="000099"/>
              </a:solidFill>
              <a:miter lim="800000"/>
              <a:headEnd/>
              <a:tailEnd/>
            </a:ln>
            <a:effectLst/>
            <a:extLs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r>
                <a:rPr lang="en-GB" altLang="en-US" sz="1600">
                  <a:solidFill>
                    <a:srgbClr val="000099"/>
                  </a:solidFill>
                </a:rPr>
                <a:t>Settlement</a:t>
              </a:r>
              <a:br>
                <a:rPr lang="en-GB" altLang="en-US" sz="1600">
                  <a:solidFill>
                    <a:srgbClr val="000099"/>
                  </a:solidFill>
                </a:rPr>
              </a:br>
              <a:r>
                <a:rPr lang="en-GB" altLang="en-US" sz="1600">
                  <a:solidFill>
                    <a:srgbClr val="000099"/>
                  </a:solidFill>
                </a:rPr>
                <a:t>Agent</a:t>
              </a:r>
              <a:endParaRPr lang="en-US" altLang="en-US" sz="1600">
                <a:solidFill>
                  <a:srgbClr val="000099"/>
                </a:solidFill>
              </a:endParaRPr>
            </a:p>
          </p:txBody>
        </p:sp>
        <p:sp>
          <p:nvSpPr>
            <p:cNvPr id="796019" name="AutoShape 371"/>
            <p:cNvSpPr>
              <a:spLocks noChangeArrowheads="1"/>
            </p:cNvSpPr>
            <p:nvPr/>
          </p:nvSpPr>
          <p:spPr bwMode="auto">
            <a:xfrm>
              <a:off x="3470" y="3249"/>
              <a:ext cx="816" cy="453"/>
            </a:xfrm>
            <a:prstGeom prst="bevel">
              <a:avLst>
                <a:gd name="adj" fmla="val 12500"/>
              </a:avLst>
            </a:prstGeom>
            <a:solidFill>
              <a:schemeClr val="hlink"/>
            </a:solidFill>
            <a:ln w="12700">
              <a:solidFill>
                <a:srgbClr val="000099"/>
              </a:solidFill>
              <a:miter lim="800000"/>
              <a:headEnd/>
              <a:tailEnd/>
            </a:ln>
            <a:effectLst/>
            <a:extLs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r>
                <a:rPr lang="en-GB" altLang="en-US" sz="1600">
                  <a:solidFill>
                    <a:srgbClr val="000099"/>
                  </a:solidFill>
                </a:rPr>
                <a:t>Settlement</a:t>
              </a:r>
              <a:br>
                <a:rPr lang="en-GB" altLang="en-US" sz="1600">
                  <a:solidFill>
                    <a:srgbClr val="000099"/>
                  </a:solidFill>
                </a:rPr>
              </a:br>
              <a:r>
                <a:rPr lang="en-GB" altLang="en-US" sz="1600">
                  <a:solidFill>
                    <a:srgbClr val="000099"/>
                  </a:solidFill>
                </a:rPr>
                <a:t>Agent</a:t>
              </a:r>
              <a:endParaRPr lang="en-US" altLang="en-US" sz="1600">
                <a:solidFill>
                  <a:srgbClr val="000099"/>
                </a:solidFill>
              </a:endParaRPr>
            </a:p>
          </p:txBody>
        </p:sp>
        <p:sp>
          <p:nvSpPr>
            <p:cNvPr id="796029" name="Rectangle 381"/>
            <p:cNvSpPr>
              <a:spLocks noChangeArrowheads="1"/>
            </p:cNvSpPr>
            <p:nvPr/>
          </p:nvSpPr>
          <p:spPr bwMode="auto">
            <a:xfrm>
              <a:off x="3515" y="2387"/>
              <a:ext cx="726" cy="366"/>
            </a:xfrm>
            <a:prstGeom prst="rect">
              <a:avLst/>
            </a:prstGeom>
            <a:solidFill>
              <a:schemeClr val="bg1"/>
            </a:solidFill>
            <a:ln>
              <a:noFill/>
            </a:ln>
            <a:effectLst/>
            <a:extLst>
              <a:ext uri="{91240B29-F687-4F45-9708-019B960494DF}">
                <a14:hiddenLine xmlns:a14="http://schemas.microsoft.com/office/drawing/2010/main" w="76200">
                  <a:solidFill>
                    <a:schemeClr val="tx1"/>
                  </a:solidFill>
                  <a:prstDash val="sysDot"/>
                  <a:miter lim="800000"/>
                  <a:headEnd/>
                  <a:tailEnd/>
                </a14:hiddenLine>
              </a:ext>
              <a:ext uri="{AF507438-7753-43E0-B8FC-AC1667EBCBE1}">
                <a14:hiddenEffects xmlns:a14="http://schemas.microsoft.com/office/drawing/2010/main">
                  <a:effectLst>
                    <a:outerShdw dist="12700" dir="5400000" algn="ctr" rotWithShape="0">
                      <a:schemeClr val="bg2"/>
                    </a:outerShdw>
                  </a:effectLst>
                </a14:hiddenEffects>
              </a:ext>
            </a:extLst>
          </p:spPr>
          <p:txBody>
            <a:bodyPr>
              <a:spAutoFit/>
            </a:bodyPr>
            <a:lstStyle/>
            <a:p>
              <a:r>
                <a:rPr lang="en-GB" altLang="en-US" sz="1600">
                  <a:solidFill>
                    <a:srgbClr val="000099"/>
                  </a:solidFill>
                </a:rPr>
                <a:t>Liquidity</a:t>
              </a:r>
              <a:br>
                <a:rPr lang="en-GB" altLang="en-US" sz="1600">
                  <a:solidFill>
                    <a:srgbClr val="000099"/>
                  </a:solidFill>
                </a:rPr>
              </a:br>
              <a:r>
                <a:rPr lang="en-GB" altLang="en-US" sz="1600">
                  <a:solidFill>
                    <a:srgbClr val="000099"/>
                  </a:solidFill>
                </a:rPr>
                <a:t>Provision</a:t>
              </a:r>
              <a:endParaRPr lang="en-US" altLang="en-US" sz="1600">
                <a:solidFill>
                  <a:srgbClr val="000099"/>
                </a:solidFill>
              </a:endParaRPr>
            </a:p>
          </p:txBody>
        </p:sp>
        <p:sp>
          <p:nvSpPr>
            <p:cNvPr id="796030" name="Line 382"/>
            <p:cNvSpPr>
              <a:spLocks noChangeShapeType="1"/>
            </p:cNvSpPr>
            <p:nvPr/>
          </p:nvSpPr>
          <p:spPr bwMode="auto">
            <a:xfrm rot="-5400000">
              <a:off x="2812" y="2817"/>
              <a:ext cx="0" cy="1316"/>
            </a:xfrm>
            <a:prstGeom prst="line">
              <a:avLst/>
            </a:prstGeom>
            <a:noFill/>
            <a:ln w="57150">
              <a:solidFill>
                <a:schemeClr val="bg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sp>
          <p:nvSpPr>
            <p:cNvPr id="796038" name="Line 390"/>
            <p:cNvSpPr>
              <a:spLocks noChangeShapeType="1"/>
            </p:cNvSpPr>
            <p:nvPr/>
          </p:nvSpPr>
          <p:spPr bwMode="auto">
            <a:xfrm flipH="1">
              <a:off x="1754" y="2752"/>
              <a:ext cx="0" cy="497"/>
            </a:xfrm>
            <a:prstGeom prst="line">
              <a:avLst/>
            </a:prstGeom>
            <a:noFill/>
            <a:ln w="57150">
              <a:solidFill>
                <a:schemeClr val="bg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sp>
          <p:nvSpPr>
            <p:cNvPr id="796040" name="Line 392"/>
            <p:cNvSpPr>
              <a:spLocks noChangeShapeType="1"/>
            </p:cNvSpPr>
            <p:nvPr/>
          </p:nvSpPr>
          <p:spPr bwMode="auto">
            <a:xfrm flipH="1" flipV="1">
              <a:off x="3878" y="2752"/>
              <a:ext cx="0" cy="497"/>
            </a:xfrm>
            <a:prstGeom prst="line">
              <a:avLst/>
            </a:prstGeom>
            <a:noFill/>
            <a:ln w="57150">
              <a:solidFill>
                <a:schemeClr val="bg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grpSp>
      <p:sp>
        <p:nvSpPr>
          <p:cNvPr id="796045" name="AutoShape 397"/>
          <p:cNvSpPr>
            <a:spLocks noChangeArrowheads="1"/>
          </p:cNvSpPr>
          <p:nvPr/>
        </p:nvSpPr>
        <p:spPr bwMode="auto">
          <a:xfrm>
            <a:off x="4865688" y="5086350"/>
            <a:ext cx="2014537" cy="863600"/>
          </a:xfrm>
          <a:prstGeom prst="rightArrow">
            <a:avLst>
              <a:gd name="adj1" fmla="val 71694"/>
              <a:gd name="adj2" fmla="val 42983"/>
            </a:avLst>
          </a:prstGeom>
          <a:solidFill>
            <a:schemeClr val="bg2"/>
          </a:solidFill>
          <a:ln w="76200">
            <a:solidFill>
              <a:schemeClr val="bg2"/>
            </a:solidFill>
            <a:miter lim="800000"/>
            <a:headEnd/>
            <a:tailEnd/>
          </a:ln>
          <a:effectLst/>
          <a:extLs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r>
              <a:rPr lang="en-GB" altLang="en-US">
                <a:solidFill>
                  <a:schemeClr val="bg1"/>
                </a:solidFill>
              </a:rPr>
              <a:t>Bulk </a:t>
            </a:r>
            <a:br>
              <a:rPr lang="en-GB" altLang="en-US">
                <a:solidFill>
                  <a:schemeClr val="bg1"/>
                </a:solidFill>
              </a:rPr>
            </a:br>
            <a:r>
              <a:rPr lang="en-GB" altLang="en-US">
                <a:solidFill>
                  <a:schemeClr val="bg1"/>
                </a:solidFill>
              </a:rPr>
              <a:t>Settlement</a:t>
            </a:r>
            <a:endParaRPr lang="en-US" altLang="en-US">
              <a:solidFill>
                <a:schemeClr val="bg1"/>
              </a:solidFill>
            </a:endParaRPr>
          </a:p>
        </p:txBody>
      </p:sp>
      <p:grpSp>
        <p:nvGrpSpPr>
          <p:cNvPr id="796051" name="Group 403"/>
          <p:cNvGrpSpPr>
            <a:grpSpLocks/>
          </p:cNvGrpSpPr>
          <p:nvPr/>
        </p:nvGrpSpPr>
        <p:grpSpPr bwMode="auto">
          <a:xfrm>
            <a:off x="1531938" y="2557463"/>
            <a:ext cx="2003425" cy="581025"/>
            <a:chOff x="965" y="1611"/>
            <a:chExt cx="1262" cy="366"/>
          </a:xfrm>
        </p:grpSpPr>
        <p:sp>
          <p:nvSpPr>
            <p:cNvPr id="796046" name="Text Box 398"/>
            <p:cNvSpPr txBox="1">
              <a:spLocks noChangeArrowheads="1"/>
            </p:cNvSpPr>
            <p:nvPr/>
          </p:nvSpPr>
          <p:spPr bwMode="auto">
            <a:xfrm>
              <a:off x="965" y="1611"/>
              <a:ext cx="877" cy="3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76200">
                  <a:solidFill>
                    <a:schemeClr val="tx1"/>
                  </a:solidFill>
                  <a:prstDash val="sysDot"/>
                  <a:miter lim="800000"/>
                  <a:headEnd/>
                  <a:tailEnd/>
                </a14:hiddenLine>
              </a:ex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spAutoFit/>
            </a:bodyPr>
            <a:lstStyle/>
            <a:p>
              <a:r>
                <a:rPr lang="en-GB" altLang="en-US" sz="1600">
                  <a:solidFill>
                    <a:srgbClr val="000099"/>
                  </a:solidFill>
                </a:rPr>
                <a:t>Transaction </a:t>
              </a:r>
              <a:br>
                <a:rPr lang="en-GB" altLang="en-US" sz="1600">
                  <a:solidFill>
                    <a:srgbClr val="000099"/>
                  </a:solidFill>
                </a:rPr>
              </a:br>
              <a:r>
                <a:rPr lang="en-GB" altLang="en-US" sz="1600">
                  <a:solidFill>
                    <a:srgbClr val="000099"/>
                  </a:solidFill>
                </a:rPr>
                <a:t>Record</a:t>
              </a:r>
              <a:endParaRPr lang="en-US" altLang="en-US" sz="1600">
                <a:solidFill>
                  <a:srgbClr val="000099"/>
                </a:solidFill>
              </a:endParaRPr>
            </a:p>
          </p:txBody>
        </p:sp>
        <p:sp>
          <p:nvSpPr>
            <p:cNvPr id="796048" name="Line 400"/>
            <p:cNvSpPr>
              <a:spLocks noChangeShapeType="1"/>
            </p:cNvSpPr>
            <p:nvPr/>
          </p:nvSpPr>
          <p:spPr bwMode="auto">
            <a:xfrm flipH="1">
              <a:off x="1803" y="1797"/>
              <a:ext cx="424" cy="0"/>
            </a:xfrm>
            <a:prstGeom prst="line">
              <a:avLst/>
            </a:prstGeom>
            <a:noFill/>
            <a:ln w="57150">
              <a:solidFill>
                <a:schemeClr val="bg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grpSp>
      <p:grpSp>
        <p:nvGrpSpPr>
          <p:cNvPr id="796052" name="Group 404"/>
          <p:cNvGrpSpPr>
            <a:grpSpLocks/>
          </p:cNvGrpSpPr>
          <p:nvPr/>
        </p:nvGrpSpPr>
        <p:grpSpPr bwMode="auto">
          <a:xfrm>
            <a:off x="1579563" y="2852738"/>
            <a:ext cx="1936750" cy="1081087"/>
            <a:chOff x="995" y="1797"/>
            <a:chExt cx="1220" cy="681"/>
          </a:xfrm>
        </p:grpSpPr>
        <p:sp>
          <p:nvSpPr>
            <p:cNvPr id="796047" name="Text Box 399"/>
            <p:cNvSpPr txBox="1">
              <a:spLocks noChangeArrowheads="1"/>
            </p:cNvSpPr>
            <p:nvPr/>
          </p:nvSpPr>
          <p:spPr bwMode="auto">
            <a:xfrm>
              <a:off x="995" y="2112"/>
              <a:ext cx="808" cy="3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76200">
                  <a:solidFill>
                    <a:schemeClr val="tx1"/>
                  </a:solidFill>
                  <a:prstDash val="sysDot"/>
                  <a:miter lim="800000"/>
                  <a:headEnd/>
                  <a:tailEnd/>
                </a14:hiddenLine>
              </a:ex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spAutoFit/>
            </a:bodyPr>
            <a:lstStyle/>
            <a:p>
              <a:r>
                <a:rPr lang="en-GB" altLang="en-US" sz="1600">
                  <a:solidFill>
                    <a:srgbClr val="000099"/>
                  </a:solidFill>
                </a:rPr>
                <a:t>‘Unofficial’ </a:t>
              </a:r>
              <a:br>
                <a:rPr lang="en-GB" altLang="en-US" sz="1600">
                  <a:solidFill>
                    <a:srgbClr val="000099"/>
                  </a:solidFill>
                </a:rPr>
              </a:br>
              <a:r>
                <a:rPr lang="en-GB" altLang="en-US" sz="1600">
                  <a:solidFill>
                    <a:srgbClr val="000099"/>
                  </a:solidFill>
                </a:rPr>
                <a:t>Record</a:t>
              </a:r>
              <a:endParaRPr lang="en-US" altLang="en-US" sz="1600">
                <a:solidFill>
                  <a:srgbClr val="000099"/>
                </a:solidFill>
              </a:endParaRPr>
            </a:p>
          </p:txBody>
        </p:sp>
        <p:sp>
          <p:nvSpPr>
            <p:cNvPr id="796049" name="Line 401"/>
            <p:cNvSpPr>
              <a:spLocks noChangeShapeType="1"/>
            </p:cNvSpPr>
            <p:nvPr/>
          </p:nvSpPr>
          <p:spPr bwMode="auto">
            <a:xfrm flipH="1">
              <a:off x="1429" y="1797"/>
              <a:ext cx="786" cy="315"/>
            </a:xfrm>
            <a:prstGeom prst="line">
              <a:avLst/>
            </a:prstGeom>
            <a:noFill/>
            <a:ln w="57150" cap="rnd">
              <a:solidFill>
                <a:schemeClr val="bg2"/>
              </a:solidFill>
              <a:prstDash val="sysDot"/>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12700" dir="5400000" algn="ctr" rotWithShape="0">
                      <a:schemeClr val="bg2"/>
                    </a:outerShdw>
                  </a:effectLst>
                </a14:hiddenEffects>
              </a:ext>
            </a:extLst>
          </p:spPr>
          <p:txBody>
            <a:bodyPr wrap="none" anchor="ctr"/>
            <a:lstStyle/>
            <a:p>
              <a:endParaRPr lang="en-GB"/>
            </a:p>
          </p:txBody>
        </p:sp>
      </p:gr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nodeType="clickEffect">
                                  <p:stCondLst>
                                    <p:cond delay="0"/>
                                  </p:stCondLst>
                                  <p:childTnLst>
                                    <p:set>
                                      <p:cBhvr>
                                        <p:cTn id="6" dur="1" fill="hold">
                                          <p:stCondLst>
                                            <p:cond delay="0"/>
                                          </p:stCondLst>
                                        </p:cTn>
                                        <p:tgtEl>
                                          <p:spTgt spid="796031"/>
                                        </p:tgtEl>
                                        <p:attrNameLst>
                                          <p:attrName>style.visibility</p:attrName>
                                        </p:attrNameLst>
                                      </p:cBhvr>
                                      <p:to>
                                        <p:strVal val="visible"/>
                                      </p:to>
                                    </p:set>
                                    <p:animEffect transition="in" filter="box(in)">
                                      <p:cBhvr>
                                        <p:cTn id="7" dur="500"/>
                                        <p:tgtEl>
                                          <p:spTgt spid="796031"/>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nodeType="clickEffect">
                                  <p:stCondLst>
                                    <p:cond delay="0"/>
                                  </p:stCondLst>
                                  <p:childTnLst>
                                    <p:set>
                                      <p:cBhvr>
                                        <p:cTn id="11" dur="1" fill="hold">
                                          <p:stCondLst>
                                            <p:cond delay="0"/>
                                          </p:stCondLst>
                                        </p:cTn>
                                        <p:tgtEl>
                                          <p:spTgt spid="796032"/>
                                        </p:tgtEl>
                                        <p:attrNameLst>
                                          <p:attrName>style.visibility</p:attrName>
                                        </p:attrNameLst>
                                      </p:cBhvr>
                                      <p:to>
                                        <p:strVal val="visible"/>
                                      </p:to>
                                    </p:set>
                                    <p:animEffect transition="in" filter="box(in)">
                                      <p:cBhvr>
                                        <p:cTn id="12" dur="500"/>
                                        <p:tgtEl>
                                          <p:spTgt spid="796032"/>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16" fill="hold" nodeType="clickEffect">
                                  <p:stCondLst>
                                    <p:cond delay="0"/>
                                  </p:stCondLst>
                                  <p:childTnLst>
                                    <p:set>
                                      <p:cBhvr>
                                        <p:cTn id="16" dur="1" fill="hold">
                                          <p:stCondLst>
                                            <p:cond delay="0"/>
                                          </p:stCondLst>
                                        </p:cTn>
                                        <p:tgtEl>
                                          <p:spTgt spid="796036"/>
                                        </p:tgtEl>
                                        <p:attrNameLst>
                                          <p:attrName>style.visibility</p:attrName>
                                        </p:attrNameLst>
                                      </p:cBhvr>
                                      <p:to>
                                        <p:strVal val="visible"/>
                                      </p:to>
                                    </p:set>
                                    <p:animEffect transition="in" filter="box(in)">
                                      <p:cBhvr>
                                        <p:cTn id="17" dur="500"/>
                                        <p:tgtEl>
                                          <p:spTgt spid="796036"/>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4" presetClass="entr" presetSubtype="16" fill="hold" nodeType="clickEffect">
                                  <p:stCondLst>
                                    <p:cond delay="0"/>
                                  </p:stCondLst>
                                  <p:childTnLst>
                                    <p:set>
                                      <p:cBhvr>
                                        <p:cTn id="21" dur="1" fill="hold">
                                          <p:stCondLst>
                                            <p:cond delay="0"/>
                                          </p:stCondLst>
                                        </p:cTn>
                                        <p:tgtEl>
                                          <p:spTgt spid="796043"/>
                                        </p:tgtEl>
                                        <p:attrNameLst>
                                          <p:attrName>style.visibility</p:attrName>
                                        </p:attrNameLst>
                                      </p:cBhvr>
                                      <p:to>
                                        <p:strVal val="visible"/>
                                      </p:to>
                                    </p:set>
                                    <p:animEffect transition="in" filter="box(in)">
                                      <p:cBhvr>
                                        <p:cTn id="22" dur="500"/>
                                        <p:tgtEl>
                                          <p:spTgt spid="796043"/>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4" presetClass="entr" presetSubtype="16" fill="hold" nodeType="clickEffect">
                                  <p:stCondLst>
                                    <p:cond delay="0"/>
                                  </p:stCondLst>
                                  <p:childTnLst>
                                    <p:set>
                                      <p:cBhvr>
                                        <p:cTn id="26" dur="1" fill="hold">
                                          <p:stCondLst>
                                            <p:cond delay="0"/>
                                          </p:stCondLst>
                                        </p:cTn>
                                        <p:tgtEl>
                                          <p:spTgt spid="796051"/>
                                        </p:tgtEl>
                                        <p:attrNameLst>
                                          <p:attrName>style.visibility</p:attrName>
                                        </p:attrNameLst>
                                      </p:cBhvr>
                                      <p:to>
                                        <p:strVal val="visible"/>
                                      </p:to>
                                    </p:set>
                                    <p:animEffect transition="in" filter="box(in)">
                                      <p:cBhvr>
                                        <p:cTn id="27" dur="500"/>
                                        <p:tgtEl>
                                          <p:spTgt spid="796051"/>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4" presetClass="entr" presetSubtype="16" fill="hold" nodeType="clickEffect">
                                  <p:stCondLst>
                                    <p:cond delay="0"/>
                                  </p:stCondLst>
                                  <p:childTnLst>
                                    <p:set>
                                      <p:cBhvr>
                                        <p:cTn id="31" dur="1" fill="hold">
                                          <p:stCondLst>
                                            <p:cond delay="0"/>
                                          </p:stCondLst>
                                        </p:cTn>
                                        <p:tgtEl>
                                          <p:spTgt spid="796041"/>
                                        </p:tgtEl>
                                        <p:attrNameLst>
                                          <p:attrName>style.visibility</p:attrName>
                                        </p:attrNameLst>
                                      </p:cBhvr>
                                      <p:to>
                                        <p:strVal val="visible"/>
                                      </p:to>
                                    </p:set>
                                    <p:animEffect transition="in" filter="box(in)">
                                      <p:cBhvr>
                                        <p:cTn id="32" dur="500"/>
                                        <p:tgtEl>
                                          <p:spTgt spid="796041"/>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4" presetClass="entr" presetSubtype="16" fill="hold" nodeType="clickEffect">
                                  <p:stCondLst>
                                    <p:cond delay="0"/>
                                  </p:stCondLst>
                                  <p:childTnLst>
                                    <p:set>
                                      <p:cBhvr>
                                        <p:cTn id="36" dur="1" fill="hold">
                                          <p:stCondLst>
                                            <p:cond delay="0"/>
                                          </p:stCondLst>
                                        </p:cTn>
                                        <p:tgtEl>
                                          <p:spTgt spid="796042"/>
                                        </p:tgtEl>
                                        <p:attrNameLst>
                                          <p:attrName>style.visibility</p:attrName>
                                        </p:attrNameLst>
                                      </p:cBhvr>
                                      <p:to>
                                        <p:strVal val="visible"/>
                                      </p:to>
                                    </p:set>
                                    <p:animEffect transition="in" filter="box(in)">
                                      <p:cBhvr>
                                        <p:cTn id="37" dur="500"/>
                                        <p:tgtEl>
                                          <p:spTgt spid="796042"/>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4" presetClass="entr" presetSubtype="16" fill="hold" nodeType="clickEffect">
                                  <p:stCondLst>
                                    <p:cond delay="0"/>
                                  </p:stCondLst>
                                  <p:childTnLst>
                                    <p:set>
                                      <p:cBhvr>
                                        <p:cTn id="41" dur="1" fill="hold">
                                          <p:stCondLst>
                                            <p:cond delay="0"/>
                                          </p:stCondLst>
                                        </p:cTn>
                                        <p:tgtEl>
                                          <p:spTgt spid="796039"/>
                                        </p:tgtEl>
                                        <p:attrNameLst>
                                          <p:attrName>style.visibility</p:attrName>
                                        </p:attrNameLst>
                                      </p:cBhvr>
                                      <p:to>
                                        <p:strVal val="visible"/>
                                      </p:to>
                                    </p:set>
                                    <p:animEffect transition="in" filter="box(in)">
                                      <p:cBhvr>
                                        <p:cTn id="42" dur="500"/>
                                        <p:tgtEl>
                                          <p:spTgt spid="796039"/>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2" presetClass="entr" presetSubtype="4" fill="hold" grpId="0" nodeType="clickEffect">
                                  <p:stCondLst>
                                    <p:cond delay="0"/>
                                  </p:stCondLst>
                                  <p:childTnLst>
                                    <p:set>
                                      <p:cBhvr>
                                        <p:cTn id="46" dur="1" fill="hold">
                                          <p:stCondLst>
                                            <p:cond delay="0"/>
                                          </p:stCondLst>
                                        </p:cTn>
                                        <p:tgtEl>
                                          <p:spTgt spid="796045"/>
                                        </p:tgtEl>
                                        <p:attrNameLst>
                                          <p:attrName>style.visibility</p:attrName>
                                        </p:attrNameLst>
                                      </p:cBhvr>
                                      <p:to>
                                        <p:strVal val="visible"/>
                                      </p:to>
                                    </p:set>
                                    <p:anim calcmode="lin" valueType="num">
                                      <p:cBhvr additive="base">
                                        <p:cTn id="47" dur="500" fill="hold"/>
                                        <p:tgtEl>
                                          <p:spTgt spid="796045"/>
                                        </p:tgtEl>
                                        <p:attrNameLst>
                                          <p:attrName>ppt_x</p:attrName>
                                        </p:attrNameLst>
                                      </p:cBhvr>
                                      <p:tavLst>
                                        <p:tav tm="0">
                                          <p:val>
                                            <p:strVal val="#ppt_x"/>
                                          </p:val>
                                        </p:tav>
                                        <p:tav tm="100000">
                                          <p:val>
                                            <p:strVal val="#ppt_x"/>
                                          </p:val>
                                        </p:tav>
                                      </p:tavLst>
                                    </p:anim>
                                    <p:anim calcmode="lin" valueType="num">
                                      <p:cBhvr additive="base">
                                        <p:cTn id="48" dur="500" fill="hold"/>
                                        <p:tgtEl>
                                          <p:spTgt spid="796045"/>
                                        </p:tgtEl>
                                        <p:attrNameLst>
                                          <p:attrName>ppt_y</p:attrName>
                                        </p:attrNameLst>
                                      </p:cBhvr>
                                      <p:tavLst>
                                        <p:tav tm="0">
                                          <p:val>
                                            <p:strVal val="1+#ppt_h/2"/>
                                          </p:val>
                                        </p:tav>
                                        <p:tav tm="100000">
                                          <p:val>
                                            <p:strVal val="#ppt_y"/>
                                          </p:val>
                                        </p:tav>
                                      </p:tavLst>
                                    </p:anim>
                                  </p:childTnLst>
                                </p:cTn>
                              </p:par>
                            </p:childTnLst>
                          </p:cTn>
                        </p:par>
                      </p:childTnLst>
                    </p:cTn>
                  </p:par>
                  <p:par>
                    <p:cTn id="49" fill="hold" nodeType="clickPar">
                      <p:stCondLst>
                        <p:cond delay="indefinite"/>
                      </p:stCondLst>
                      <p:childTnLst>
                        <p:par>
                          <p:cTn id="50" fill="hold" nodeType="withGroup">
                            <p:stCondLst>
                              <p:cond delay="0"/>
                            </p:stCondLst>
                            <p:childTnLst>
                              <p:par>
                                <p:cTn id="51" presetID="2" presetClass="entr" presetSubtype="4" fill="hold" nodeType="clickEffect">
                                  <p:stCondLst>
                                    <p:cond delay="0"/>
                                  </p:stCondLst>
                                  <p:childTnLst>
                                    <p:set>
                                      <p:cBhvr>
                                        <p:cTn id="52" dur="1" fill="hold">
                                          <p:stCondLst>
                                            <p:cond delay="0"/>
                                          </p:stCondLst>
                                        </p:cTn>
                                        <p:tgtEl>
                                          <p:spTgt spid="796052"/>
                                        </p:tgtEl>
                                        <p:attrNameLst>
                                          <p:attrName>style.visibility</p:attrName>
                                        </p:attrNameLst>
                                      </p:cBhvr>
                                      <p:to>
                                        <p:strVal val="visible"/>
                                      </p:to>
                                    </p:set>
                                    <p:anim calcmode="lin" valueType="num">
                                      <p:cBhvr additive="base">
                                        <p:cTn id="53" dur="500" fill="hold"/>
                                        <p:tgtEl>
                                          <p:spTgt spid="796052"/>
                                        </p:tgtEl>
                                        <p:attrNameLst>
                                          <p:attrName>ppt_x</p:attrName>
                                        </p:attrNameLst>
                                      </p:cBhvr>
                                      <p:tavLst>
                                        <p:tav tm="0">
                                          <p:val>
                                            <p:strVal val="#ppt_x"/>
                                          </p:val>
                                        </p:tav>
                                        <p:tav tm="100000">
                                          <p:val>
                                            <p:strVal val="#ppt_x"/>
                                          </p:val>
                                        </p:tav>
                                      </p:tavLst>
                                    </p:anim>
                                    <p:anim calcmode="lin" valueType="num">
                                      <p:cBhvr additive="base">
                                        <p:cTn id="54" dur="500" fill="hold"/>
                                        <p:tgtEl>
                                          <p:spTgt spid="79605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96045"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GB" altLang="en-US"/>
              <a:t>Copyright Lessons Learned Ltd 2016</a:t>
            </a:r>
            <a:endParaRPr lang="en-GB" altLang="en-US"/>
          </a:p>
        </p:txBody>
      </p:sp>
      <p:sp>
        <p:nvSpPr>
          <p:cNvPr id="6" name="Slide Number Placeholder 5"/>
          <p:cNvSpPr>
            <a:spLocks noGrp="1"/>
          </p:cNvSpPr>
          <p:nvPr>
            <p:ph type="sldNum" sz="quarter" idx="12"/>
          </p:nvPr>
        </p:nvSpPr>
        <p:spPr/>
        <p:txBody>
          <a:bodyPr/>
          <a:lstStyle/>
          <a:p>
            <a:fld id="{41F1658C-B5EC-4E6C-B9BA-011EC2D4FC42}" type="slidenum">
              <a:rPr lang="en-GB" altLang="en-US"/>
              <a:pPr/>
              <a:t>2</a:t>
            </a:fld>
            <a:endParaRPr lang="en-GB" altLang="en-US"/>
          </a:p>
        </p:txBody>
      </p:sp>
      <p:sp>
        <p:nvSpPr>
          <p:cNvPr id="786434" name="Rectangle 2"/>
          <p:cNvSpPr>
            <a:spLocks noGrp="1" noChangeArrowheads="1"/>
          </p:cNvSpPr>
          <p:nvPr>
            <p:ph type="title"/>
          </p:nvPr>
        </p:nvSpPr>
        <p:spPr/>
        <p:txBody>
          <a:bodyPr/>
          <a:lstStyle/>
          <a:p>
            <a:r>
              <a:rPr lang="en-GB" altLang="en-US"/>
              <a:t>Alternative Remittance Services (2)</a:t>
            </a:r>
            <a:endParaRPr lang="en-US" altLang="en-US"/>
          </a:p>
        </p:txBody>
      </p:sp>
      <p:sp>
        <p:nvSpPr>
          <p:cNvPr id="786435" name="Rectangle 3"/>
          <p:cNvSpPr>
            <a:spLocks noGrp="1" noChangeArrowheads="1"/>
          </p:cNvSpPr>
          <p:nvPr>
            <p:ph type="body" idx="1"/>
          </p:nvPr>
        </p:nvSpPr>
        <p:spPr>
          <a:xfrm>
            <a:off x="1182688" y="1196975"/>
            <a:ext cx="7637462" cy="5184775"/>
          </a:xfrm>
        </p:spPr>
        <p:txBody>
          <a:bodyPr/>
          <a:lstStyle/>
          <a:p>
            <a:pPr>
              <a:buFont typeface="Wingdings" panose="05000000000000000000" pitchFamily="2" charset="2"/>
              <a:buNone/>
            </a:pPr>
            <a:r>
              <a:rPr lang="en-GB" altLang="en-US" u="sng">
                <a:solidFill>
                  <a:srgbClr val="FF0000"/>
                </a:solidFill>
              </a:rPr>
              <a:t>Key facts</a:t>
            </a:r>
          </a:p>
          <a:p>
            <a:pPr lvl="1"/>
            <a:r>
              <a:rPr lang="en-GB" altLang="en-US" u="sng"/>
              <a:t>Definition:</a:t>
            </a:r>
            <a:r>
              <a:rPr lang="en-GB" altLang="en-US"/>
              <a:t>  any system used for transferring money from one location to another and generally operating outside normal banking channels</a:t>
            </a:r>
          </a:p>
          <a:p>
            <a:pPr lvl="1"/>
            <a:r>
              <a:rPr lang="en-GB" altLang="en-US" u="sng"/>
              <a:t>Reasons to use ARS</a:t>
            </a:r>
            <a:r>
              <a:rPr lang="en-GB" altLang="en-US"/>
              <a:t>: accessibility; cultural familiarity; personal contacts; speed; anonymity/secrecy </a:t>
            </a:r>
            <a:endParaRPr lang="en-GB" altLang="en-US" u="sng"/>
          </a:p>
          <a:p>
            <a:pPr lvl="1"/>
            <a:r>
              <a:rPr lang="en-GB" altLang="en-US" u="sng"/>
              <a:t>Common features</a:t>
            </a:r>
            <a:r>
              <a:rPr lang="en-GB" altLang="en-US"/>
              <a:t>: remittance is a ‘one-off’ relationship unlike ongoing relationship with a conventional bank </a:t>
            </a:r>
          </a:p>
          <a:p>
            <a:pPr lvl="1"/>
            <a:r>
              <a:rPr lang="en-GB" altLang="en-US" u="sng"/>
              <a:t>ARS Operators</a:t>
            </a:r>
            <a:r>
              <a:rPr lang="en-GB" altLang="en-US"/>
              <a:t>:  mostly legitimate, but rogues are always active; balance prevention against need not to push ARS underground  </a:t>
            </a:r>
            <a:endParaRPr lang="en-GB" altLang="en-US" u="sng"/>
          </a:p>
          <a:p>
            <a:pPr>
              <a:buFont typeface="Wingdings" panose="05000000000000000000" pitchFamily="2" charset="2"/>
              <a:buNone/>
            </a:pPr>
            <a:r>
              <a:rPr lang="en-GB" altLang="en-US" u="sng">
                <a:solidFill>
                  <a:srgbClr val="FF0000"/>
                </a:solidFill>
              </a:rPr>
              <a:t>Money launderers’ perspective</a:t>
            </a:r>
          </a:p>
          <a:p>
            <a:pPr lvl="1"/>
            <a:r>
              <a:rPr lang="en-GB" altLang="en-US"/>
              <a:t>Avoidance of regulatory oversight</a:t>
            </a:r>
          </a:p>
          <a:p>
            <a:pPr lvl="1"/>
            <a:r>
              <a:rPr lang="en-GB" altLang="en-US"/>
              <a:t>Anonymity/secrecy</a:t>
            </a:r>
            <a:endParaRPr lang="en-US" altLang="en-US"/>
          </a:p>
        </p:txBody>
      </p:sp>
    </p:spTree>
    <p:custDataLst>
      <p:tags r:id="rId1"/>
    </p:custData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GB" altLang="en-US"/>
              <a:t>Copyright Lessons Learned Ltd 2016</a:t>
            </a:r>
            <a:endParaRPr lang="en-GB" altLang="en-US"/>
          </a:p>
        </p:txBody>
      </p:sp>
      <p:sp>
        <p:nvSpPr>
          <p:cNvPr id="6" name="Slide Number Placeholder 5"/>
          <p:cNvSpPr>
            <a:spLocks noGrp="1"/>
          </p:cNvSpPr>
          <p:nvPr>
            <p:ph type="sldNum" sz="quarter" idx="12"/>
          </p:nvPr>
        </p:nvSpPr>
        <p:spPr/>
        <p:txBody>
          <a:bodyPr/>
          <a:lstStyle/>
          <a:p>
            <a:fld id="{A544586B-1572-4BC5-A191-104925CFCD5E}" type="slidenum">
              <a:rPr lang="en-GB" altLang="en-US"/>
              <a:pPr/>
              <a:t>3</a:t>
            </a:fld>
            <a:endParaRPr lang="en-GB" altLang="en-US"/>
          </a:p>
        </p:txBody>
      </p:sp>
      <p:sp>
        <p:nvSpPr>
          <p:cNvPr id="787458" name="Rectangle 2"/>
          <p:cNvSpPr>
            <a:spLocks noGrp="1" noChangeArrowheads="1"/>
          </p:cNvSpPr>
          <p:nvPr>
            <p:ph type="title"/>
          </p:nvPr>
        </p:nvSpPr>
        <p:spPr/>
        <p:txBody>
          <a:bodyPr/>
          <a:lstStyle/>
          <a:p>
            <a:r>
              <a:rPr lang="en-GB" altLang="en-US"/>
              <a:t>Alternative Remittance Services (3)</a:t>
            </a:r>
            <a:endParaRPr lang="en-US" altLang="en-US"/>
          </a:p>
        </p:txBody>
      </p:sp>
      <p:sp>
        <p:nvSpPr>
          <p:cNvPr id="787459" name="Rectangle 3"/>
          <p:cNvSpPr>
            <a:spLocks noGrp="1" noChangeArrowheads="1"/>
          </p:cNvSpPr>
          <p:nvPr>
            <p:ph type="body" idx="1"/>
          </p:nvPr>
        </p:nvSpPr>
        <p:spPr>
          <a:xfrm>
            <a:off x="1182688" y="1196975"/>
            <a:ext cx="7637462" cy="5327650"/>
          </a:xfrm>
        </p:spPr>
        <p:txBody>
          <a:bodyPr/>
          <a:lstStyle/>
          <a:p>
            <a:pPr>
              <a:buFont typeface="Wingdings" panose="05000000000000000000" pitchFamily="2" charset="2"/>
              <a:buNone/>
            </a:pPr>
            <a:r>
              <a:rPr lang="en-GB" altLang="en-US" u="sng">
                <a:solidFill>
                  <a:srgbClr val="FF0000"/>
                </a:solidFill>
              </a:rPr>
              <a:t>Possible ‘red flags’</a:t>
            </a:r>
          </a:p>
          <a:p>
            <a:pPr lvl="1"/>
            <a:r>
              <a:rPr lang="en-GB" altLang="en-US"/>
              <a:t>remittances in excess of norm for the customer’s known economic background</a:t>
            </a:r>
          </a:p>
          <a:p>
            <a:pPr lvl="1"/>
            <a:r>
              <a:rPr lang="en-GB" altLang="en-US"/>
              <a:t>unusual escalation in levels of remittance for an individual</a:t>
            </a:r>
          </a:p>
          <a:p>
            <a:pPr lvl="1"/>
            <a:r>
              <a:rPr lang="en-GB" altLang="en-US"/>
              <a:t>personal remittances sent to destinations that do not have an apparent family or business link</a:t>
            </a:r>
          </a:p>
          <a:p>
            <a:pPr lvl="1"/>
            <a:r>
              <a:rPr lang="en-GB" altLang="en-US"/>
              <a:t>remittances made outside migrant remittance corridors</a:t>
            </a:r>
          </a:p>
          <a:p>
            <a:pPr lvl="1"/>
            <a:r>
              <a:rPr lang="en-GB" altLang="en-US"/>
              <a:t>reluctance of customer to give explanation for remittance</a:t>
            </a:r>
          </a:p>
          <a:p>
            <a:pPr lvl="1"/>
            <a:r>
              <a:rPr lang="en-GB" altLang="en-US"/>
              <a:t>personal funds sent at a time not associated with salary payments</a:t>
            </a:r>
          </a:p>
          <a:p>
            <a:pPr lvl="1"/>
            <a:r>
              <a:rPr lang="en-GB" altLang="en-US"/>
              <a:t>requests for a large transfer but settling for smaller amounts – potential structuring</a:t>
            </a:r>
          </a:p>
          <a:p>
            <a:pPr lvl="1"/>
            <a:endParaRPr lang="en-US" altLang="en-US"/>
          </a:p>
        </p:txBody>
      </p:sp>
    </p:spTree>
    <p:custDataLst>
      <p:tags r:id="rId1"/>
    </p:custData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2.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ags/tag3.xml><?xml version="1.0" encoding="utf-8"?>
<p:tagLst xmlns:a="http://schemas.openxmlformats.org/drawingml/2006/main" xmlns:r="http://schemas.openxmlformats.org/officeDocument/2006/relationships" xmlns:p="http://schemas.openxmlformats.org/presentationml/2006/main">
  <p:tag name="POINTS" val="1"/>
  <p:tag name="TIME" val="15"/>
</p:tagLst>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76200" cap="flat" cmpd="sng" algn="ctr">
          <a:solidFill>
            <a:schemeClr val="tx1"/>
          </a:solidFill>
          <a:prstDash val="sysDot"/>
          <a:round/>
          <a:headEnd type="none" w="med" len="med"/>
          <a:tailEnd type="none" w="med" len="med"/>
        </a:ln>
        <a:effectLst/>
        <a:extLst>
          <a:ext uri="{AF507438-7753-43E0-B8FC-AC1667EBCBE1}">
            <a14:hiddenEffects xmlns:a14="http://schemas.microsoft.com/office/drawing/2010/main">
              <a:effectLst>
                <a:outerShdw dist="12700" dir="54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50000"/>
          </a:spcBef>
          <a:spcAft>
            <a:spcPct val="0"/>
          </a:spcAft>
          <a:buClrTx/>
          <a:buSzTx/>
          <a:buFontTx/>
          <a:buNone/>
          <a:tabLst/>
          <a:defRPr kumimoji="0" lang="en-GB" altLang="en-US" sz="2000" b="1" i="0" u="none" strike="noStrike" cap="none" normalizeH="0" baseline="0" smtClean="0">
            <a:ln>
              <a:noFill/>
            </a:ln>
            <a:solidFill>
              <a:schemeClr val="tx1"/>
            </a:solidFill>
            <a:effectLst/>
            <a:latin typeface="Arial" panose="020B0604020202020204" pitchFamily="34" charset="0"/>
          </a:defRPr>
        </a:defPPr>
      </a:lstStyle>
    </a:spDef>
    <a:lnDef>
      <a:spPr bwMode="auto">
        <a:xfrm>
          <a:off x="0" y="0"/>
          <a:ext cx="1" cy="1"/>
        </a:xfrm>
        <a:custGeom>
          <a:avLst/>
          <a:gdLst/>
          <a:ahLst/>
          <a:cxnLst/>
          <a:rect l="0" t="0" r="0" b="0"/>
          <a:pathLst/>
        </a:custGeom>
        <a:solidFill>
          <a:schemeClr val="accent1"/>
        </a:solidFill>
        <a:ln w="76200" cap="flat" cmpd="sng" algn="ctr">
          <a:solidFill>
            <a:schemeClr val="tx1"/>
          </a:solidFill>
          <a:prstDash val="sysDot"/>
          <a:round/>
          <a:headEnd type="none" w="med" len="med"/>
          <a:tailEnd type="none" w="med" len="med"/>
        </a:ln>
        <a:effectLst/>
        <a:extLst>
          <a:ext uri="{AF507438-7753-43E0-B8FC-AC1667EBCBE1}">
            <a14:hiddenEffects xmlns:a14="http://schemas.microsoft.com/office/drawing/2010/main">
              <a:effectLst>
                <a:outerShdw dist="12700" dir="54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50000"/>
          </a:spcBef>
          <a:spcAft>
            <a:spcPct val="0"/>
          </a:spcAft>
          <a:buClrTx/>
          <a:buSzTx/>
          <a:buFontTx/>
          <a:buNone/>
          <a:tabLst/>
          <a:defRPr kumimoji="0" lang="en-GB" altLang="en-US" sz="2000" b="1" i="0" u="none" strike="noStrike" cap="none" normalizeH="0" baseline="0" smtClean="0">
            <a:ln>
              <a:noFill/>
            </a:ln>
            <a:solidFill>
              <a:schemeClr val="tx1"/>
            </a:solidFill>
            <a:effectLst/>
            <a:latin typeface="Arial" panose="020B0604020202020204" pitchFamily="34"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Ocean</Template>
  <TotalTime>26411</TotalTime>
  <Words>903</Words>
  <Application>Microsoft Office PowerPoint</Application>
  <PresentationFormat>On-screen Show (4:3)</PresentationFormat>
  <Paragraphs>67</Paragraphs>
  <Slides>3</Slides>
  <Notes>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vt:i4>
      </vt:variant>
    </vt:vector>
  </HeadingPairs>
  <TitlesOfParts>
    <vt:vector size="9" baseType="lpstr">
      <vt:lpstr>Times New Roman</vt:lpstr>
      <vt:lpstr>Arial</vt:lpstr>
      <vt:lpstr>Wingdings</vt:lpstr>
      <vt:lpstr>Century Gothic</vt:lpstr>
      <vt:lpstr>Impact</vt:lpstr>
      <vt:lpstr>Default Design</vt:lpstr>
      <vt:lpstr>Alternative Remittance Services (1)</vt:lpstr>
      <vt:lpstr>Alternative Remittance Services (2)</vt:lpstr>
      <vt:lpstr>Alternative Remittance Services (3)</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Tim Parkman</dc:creator>
  <cp:lastModifiedBy>Tim Parkman</cp:lastModifiedBy>
  <cp:revision>1029</cp:revision>
  <dcterms:modified xsi:type="dcterms:W3CDTF">2016-09-07T10:21:16Z</dcterms:modified>
</cp:coreProperties>
</file>