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8"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2BB"/>
    <a:srgbClr val="00AA00"/>
    <a:srgbClr val="00B400"/>
    <a:srgbClr val="00AE00"/>
    <a:srgbClr val="FF0000"/>
    <a:srgbClr val="00C000"/>
    <a:srgbClr val="9DBFF1"/>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64845" autoAdjust="0"/>
  </p:normalViewPr>
  <p:slideViewPr>
    <p:cSldViewPr snapToObjects="1">
      <p:cViewPr>
        <p:scale>
          <a:sx n="60" d="100"/>
          <a:sy n="60" d="100"/>
        </p:scale>
        <p:origin x="1229"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88"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E8BFA86B-40F6-4835-9EE5-A5AEDB87A34E}"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endParaRPr lang="en-GB" altLang="en-US"/>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D17CB2CD-1304-449D-B63E-0ECAF3B1BEC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6E22EFB-05B5-4A8B-B5E5-B8BDE9768664}" type="slidenum">
              <a:rPr lang="en-GB" altLang="en-US"/>
              <a:pPr/>
              <a:t>1</a:t>
            </a:fld>
            <a:endParaRPr lang="en-GB" altLang="en-US"/>
          </a:p>
        </p:txBody>
      </p:sp>
      <p:sp>
        <p:nvSpPr>
          <p:cNvPr id="794626" name="Rectangle 2"/>
          <p:cNvSpPr>
            <a:spLocks noChangeArrowheads="1" noTextEdit="1"/>
          </p:cNvSpPr>
          <p:nvPr>
            <p:ph type="sldImg"/>
          </p:nvPr>
        </p:nvSpPr>
        <p:spPr>
          <a:ln/>
        </p:spPr>
      </p:sp>
      <p:sp>
        <p:nvSpPr>
          <p:cNvPr id="794627" name="Rectangle 3"/>
          <p:cNvSpPr>
            <a:spLocks noGrp="1" noChangeArrowheads="1"/>
          </p:cNvSpPr>
          <p:nvPr>
            <p:ph type="body" idx="1"/>
          </p:nvPr>
        </p:nvSpPr>
        <p:spPr/>
        <p:txBody>
          <a:bodyPr/>
          <a:lstStyle/>
          <a:p>
            <a:r>
              <a:rPr lang="en-GB" altLang="en-US" sz="1100" u="sng" dirty="0">
                <a:latin typeface="Arial" panose="020B0604020202020204" pitchFamily="34" charset="0"/>
              </a:rPr>
              <a:t>Use of ‘blood diamonds’ in relation to criminal funds – example</a:t>
            </a:r>
          </a:p>
          <a:p>
            <a:r>
              <a:rPr lang="en-GB" altLang="en-US" sz="1100" dirty="0">
                <a:latin typeface="Arial" panose="020B0604020202020204" pitchFamily="34" charset="0"/>
              </a:rPr>
              <a:t>The example is based on a real case.  ‘Blood diamonds’ were purchased at the local market value in Western Africa and shipped through another country, arriving eventually with a Europe-based diamond dealer, for sale on to other customers at a profit. </a:t>
            </a:r>
          </a:p>
          <a:p>
            <a:r>
              <a:rPr lang="en-GB" altLang="en-US" sz="1100" dirty="0">
                <a:latin typeface="Arial" panose="020B0604020202020204" pitchFamily="34" charset="0"/>
              </a:rPr>
              <a:t>Amongst the various customers purchasing these diamonds were members of another diamond dealing family who were also involved in a number of criminal activities including illegal diamond trafficking.  They raised loans which were used to purchase diamonds from the dealer.  The terms of these loans were such that they were able to repay quickly, using criminal funds.  In other words, the legitimate loan funds were exchanged for diamonds and then replaced with criminal funds.  The diamonds could then be sold on legitimately at a profit. </a:t>
            </a:r>
          </a:p>
          <a:p>
            <a:r>
              <a:rPr lang="en-GB" altLang="en-US" sz="1100" dirty="0">
                <a:latin typeface="Arial" panose="020B0604020202020204" pitchFamily="34" charset="0"/>
              </a:rPr>
              <a:t>Whilst using the sale of diamonds to help these criminals to launder their funds, the dealer was also using the profits from other sales to help fund terrorism.  Profits from sales were transferred on to an intermediary entity, before being passed finally to Al </a:t>
            </a:r>
            <a:r>
              <a:rPr lang="en-GB" altLang="en-US" sz="1100" dirty="0" err="1">
                <a:latin typeface="Arial" panose="020B0604020202020204" pitchFamily="34" charset="0"/>
              </a:rPr>
              <a:t>Quaida</a:t>
            </a:r>
            <a:r>
              <a:rPr lang="en-GB" altLang="en-US" sz="1100" dirty="0">
                <a:latin typeface="Arial" panose="020B0604020202020204" pitchFamily="34" charset="0"/>
              </a:rPr>
              <a:t> and used to fund terrorism.</a:t>
            </a:r>
            <a:endParaRPr lang="en-US" altLang="en-US" sz="1100"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F228DBF-5CB0-4C33-B25D-D8F651CB85B3}"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pPr>
              <a:lnSpc>
                <a:spcPct val="90000"/>
              </a:lnSpc>
            </a:pPr>
            <a:r>
              <a:rPr lang="en-GB" altLang="en-US" sz="1100" u="sng" dirty="0">
                <a:latin typeface="Arial" panose="020B0604020202020204" pitchFamily="34" charset="0"/>
              </a:rPr>
              <a:t>Key facts</a:t>
            </a:r>
          </a:p>
          <a:p>
            <a:pPr>
              <a:lnSpc>
                <a:spcPct val="90000"/>
              </a:lnSpc>
            </a:pPr>
            <a:r>
              <a:rPr lang="en-GB" altLang="en-US" sz="1100" dirty="0">
                <a:latin typeface="Arial" panose="020B0604020202020204" pitchFamily="34" charset="0"/>
              </a:rPr>
              <a:t>Diamond production across the world is concentrated into a relatively small number of countries, including several countries in Western Africa where war and conflict have led to the breakdown of formal and legitimate controls in the diamond-producing regions.  In the absence of such controls the ‘warlords’ and criminal gangs have taken their opportunity to move in and exploit diamond production for their own ends.  </a:t>
            </a:r>
          </a:p>
          <a:p>
            <a:pPr>
              <a:lnSpc>
                <a:spcPct val="90000"/>
              </a:lnSpc>
            </a:pPr>
            <a:r>
              <a:rPr lang="en-GB" altLang="en-US" sz="1100" dirty="0">
                <a:latin typeface="Arial" panose="020B0604020202020204" pitchFamily="34" charset="0"/>
              </a:rPr>
              <a:t>Many of the proceeds of diamond sales from these regions are used by the warlords to fund arms purchases and further conflict.  It is this association between bloodshed and diamond production in the region which has given rise to the term ‘blood diamonds’.</a:t>
            </a:r>
          </a:p>
          <a:p>
            <a:pPr>
              <a:lnSpc>
                <a:spcPct val="90000"/>
              </a:lnSpc>
            </a:pPr>
            <a:r>
              <a:rPr lang="en-GB" altLang="en-US" sz="1100" dirty="0">
                <a:latin typeface="Arial" panose="020B0604020202020204" pitchFamily="34" charset="0"/>
              </a:rPr>
              <a:t>In recent years there have been increasing concerns that terror groups may also be using the market in ‘blood diamonds’ to fund their own activities.</a:t>
            </a:r>
          </a:p>
          <a:p>
            <a:pPr>
              <a:lnSpc>
                <a:spcPct val="90000"/>
              </a:lnSpc>
            </a:pPr>
            <a:r>
              <a:rPr lang="en-GB" altLang="en-US" sz="1100" u="sng" dirty="0">
                <a:latin typeface="Arial" panose="020B0604020202020204" pitchFamily="34" charset="0"/>
              </a:rPr>
              <a:t>Money launderers’ perspective</a:t>
            </a:r>
          </a:p>
          <a:p>
            <a:pPr>
              <a:lnSpc>
                <a:spcPct val="90000"/>
              </a:lnSpc>
            </a:pPr>
            <a:r>
              <a:rPr lang="en-GB" altLang="en-US" sz="1100" dirty="0">
                <a:latin typeface="Arial" panose="020B0604020202020204" pitchFamily="34" charset="0"/>
              </a:rPr>
              <a:t>Diamonds and other precious gems have long been used by money launderers as a means to convert criminal cash into a high value, compact and easily tradable asset.</a:t>
            </a:r>
          </a:p>
          <a:p>
            <a:pPr>
              <a:lnSpc>
                <a:spcPct val="90000"/>
              </a:lnSpc>
            </a:pPr>
            <a:r>
              <a:rPr lang="en-GB" altLang="en-US" sz="1100" dirty="0">
                <a:latin typeface="Arial" panose="020B0604020202020204" pitchFamily="34" charset="0"/>
              </a:rPr>
              <a:t>Their compactness and lack of weight and odour means that they can be easily concealed and are therefore easy to transport across borders.  </a:t>
            </a:r>
          </a:p>
          <a:p>
            <a:pPr>
              <a:lnSpc>
                <a:spcPct val="90000"/>
              </a:lnSpc>
            </a:pPr>
            <a:r>
              <a:rPr lang="en-GB" altLang="en-US" sz="1100" dirty="0">
                <a:latin typeface="Arial" panose="020B0604020202020204" pitchFamily="34" charset="0"/>
              </a:rPr>
              <a:t>Diamond production and diamond trading are both concentrated in a relatively small number of locations, and it is clearly in these locations or in transactions </a:t>
            </a:r>
            <a:r>
              <a:rPr lang="en-GB" altLang="en-US" sz="1100" i="1" dirty="0">
                <a:latin typeface="Arial" panose="020B0604020202020204" pitchFamily="34" charset="0"/>
              </a:rPr>
              <a:t>involving</a:t>
            </a:r>
            <a:r>
              <a:rPr lang="en-GB" altLang="en-US" sz="1100" dirty="0">
                <a:latin typeface="Arial" panose="020B0604020202020204" pitchFamily="34" charset="0"/>
              </a:rPr>
              <a:t> that particular vigilance for this money laundering typology is required.  </a:t>
            </a:r>
          </a:p>
          <a:p>
            <a:pPr>
              <a:lnSpc>
                <a:spcPct val="90000"/>
              </a:lnSpc>
            </a:pPr>
            <a:r>
              <a:rPr lang="en-GB" altLang="en-US" sz="1100" dirty="0">
                <a:latin typeface="Arial" panose="020B0604020202020204" pitchFamily="34" charset="0"/>
              </a:rPr>
              <a:t>As regards ‘blood diamonds’ the obvious high-risk jurisdictions are the diamond producing countries of Western Africa.  High value, cross-border transactions involving these countries carry at least some risk of a link with the trade in ‘blood’ diamonds.  </a:t>
            </a:r>
            <a:endParaRPr lang="en-US" altLang="en-US" sz="11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3FA879B-02AD-48FC-89B8-FB7692BC9AF0}"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Transactions that might give cause for concern and should certainly give rise to enhanced due diligence include the following:</a:t>
            </a:r>
          </a:p>
          <a:p>
            <a:pPr marL="361950" lvl="1" indent="-180975">
              <a:buFontTx/>
              <a:buChar char="•"/>
            </a:pPr>
            <a:r>
              <a:rPr lang="en-GB" altLang="en-US" sz="1100" dirty="0">
                <a:latin typeface="Arial" panose="020B0604020202020204" pitchFamily="34" charset="0"/>
              </a:rPr>
              <a:t>Transactions that have originated in or passed through countries associated with the production of ‘blood’ diamonds</a:t>
            </a:r>
          </a:p>
          <a:p>
            <a:pPr marL="361950" lvl="1" indent="-180975">
              <a:buFontTx/>
              <a:buChar char="•"/>
            </a:pPr>
            <a:r>
              <a:rPr lang="en-GB" altLang="en-US" sz="1100" dirty="0">
                <a:latin typeface="Arial" panose="020B0604020202020204" pitchFamily="34" charset="0"/>
              </a:rPr>
              <a:t>Any unusual transactions involving companies active in the diamond trade</a:t>
            </a:r>
          </a:p>
          <a:p>
            <a:pPr marL="361950" lvl="1" indent="-180975">
              <a:buFontTx/>
              <a:buChar char="•"/>
            </a:pPr>
            <a:r>
              <a:rPr lang="en-GB" altLang="en-US" sz="1100" dirty="0">
                <a:latin typeface="Arial" panose="020B0604020202020204" pitchFamily="34" charset="0"/>
              </a:rPr>
              <a:t>Any cash transactions (deposits or withdrawals) that can be linked to the trade in diamonds</a:t>
            </a:r>
          </a:p>
          <a:p>
            <a:pPr marL="361950" lvl="1" indent="-180975">
              <a:buFontTx/>
              <a:buChar char="•"/>
            </a:pPr>
            <a:r>
              <a:rPr lang="en-GB" altLang="en-US" sz="1100" dirty="0">
                <a:latin typeface="Arial" panose="020B0604020202020204" pitchFamily="34" charset="0"/>
              </a:rPr>
              <a:t>Any transaction that can be linked to the trade in diamonds and which does not fit with the known business of the individual or entity in question.</a:t>
            </a:r>
          </a:p>
          <a:p>
            <a:r>
              <a:rPr lang="en-GB" altLang="en-US" sz="1100" dirty="0">
                <a:latin typeface="Arial" panose="020B0604020202020204" pitchFamily="34" charset="0"/>
              </a:rPr>
              <a:t>For more information, please see above. </a:t>
            </a:r>
          </a:p>
          <a:p>
            <a:endParaRPr lang="en-GB" altLang="en-US" sz="1100" dirty="0">
              <a:latin typeface="Arial" panose="020B0604020202020204" pitchFamily="34" charset="0"/>
            </a:endParaRPr>
          </a:p>
          <a:p>
            <a:endParaRPr lang="en-GB" altLang="en-US" sz="1100" dirty="0">
              <a:latin typeface="Arial" panose="020B0604020202020204" pitchFamily="34" charset="0"/>
            </a:endParaRPr>
          </a:p>
          <a:p>
            <a:endParaRPr lang="en-GB" altLang="en-US" sz="1100" dirty="0">
              <a:latin typeface="Arial" panose="020B0604020202020204" pitchFamily="34" charset="0"/>
            </a:endParaRPr>
          </a:p>
          <a:p>
            <a:endParaRPr lang="en-US" altLang="en-US" sz="11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DA1C478-B2D2-4445-8AE0-BD664D6839D2}" type="slidenum">
              <a:rPr lang="en-GB" altLang="en-US"/>
              <a:pPr/>
              <a:t>‹#›</a:t>
            </a:fld>
            <a:endParaRPr lang="en-GB" altLang="en-US"/>
          </a:p>
        </p:txBody>
      </p:sp>
    </p:spTree>
    <p:extLst>
      <p:ext uri="{BB962C8B-B14F-4D97-AF65-F5344CB8AC3E}">
        <p14:creationId xmlns:p14="http://schemas.microsoft.com/office/powerpoint/2010/main" val="369674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B4FF56-5C57-41AE-80D1-4E2AF2F93BA8}" type="slidenum">
              <a:rPr lang="en-GB" altLang="en-US"/>
              <a:pPr/>
              <a:t>‹#›</a:t>
            </a:fld>
            <a:endParaRPr lang="en-GB" altLang="en-US"/>
          </a:p>
        </p:txBody>
      </p:sp>
    </p:spTree>
    <p:extLst>
      <p:ext uri="{BB962C8B-B14F-4D97-AF65-F5344CB8AC3E}">
        <p14:creationId xmlns:p14="http://schemas.microsoft.com/office/powerpoint/2010/main" val="336466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5BC3C1F-6D4A-4F22-A4E4-56FD469230A7}" type="slidenum">
              <a:rPr lang="en-GB" altLang="en-US"/>
              <a:pPr/>
              <a:t>‹#›</a:t>
            </a:fld>
            <a:endParaRPr lang="en-GB" altLang="en-US"/>
          </a:p>
        </p:txBody>
      </p:sp>
    </p:spTree>
    <p:extLst>
      <p:ext uri="{BB962C8B-B14F-4D97-AF65-F5344CB8AC3E}">
        <p14:creationId xmlns:p14="http://schemas.microsoft.com/office/powerpoint/2010/main" val="15867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5F5FAE3-D569-4E42-8423-806BBB111BA8}" type="slidenum">
              <a:rPr lang="en-GB" altLang="en-US"/>
              <a:pPr/>
              <a:t>‹#›</a:t>
            </a:fld>
            <a:endParaRPr lang="en-GB" altLang="en-US"/>
          </a:p>
        </p:txBody>
      </p:sp>
    </p:spTree>
    <p:extLst>
      <p:ext uri="{BB962C8B-B14F-4D97-AF65-F5344CB8AC3E}">
        <p14:creationId xmlns:p14="http://schemas.microsoft.com/office/powerpoint/2010/main" val="177627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93892C8-0464-48EB-BEE9-7DB06A1DABF3}" type="slidenum">
              <a:rPr lang="en-GB" altLang="en-US"/>
              <a:pPr/>
              <a:t>‹#›</a:t>
            </a:fld>
            <a:endParaRPr lang="en-GB" altLang="en-US"/>
          </a:p>
        </p:txBody>
      </p:sp>
    </p:spTree>
    <p:extLst>
      <p:ext uri="{BB962C8B-B14F-4D97-AF65-F5344CB8AC3E}">
        <p14:creationId xmlns:p14="http://schemas.microsoft.com/office/powerpoint/2010/main" val="220376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8F656CC-04FF-4EE4-AD5F-6370663B4617}" type="slidenum">
              <a:rPr lang="en-GB" altLang="en-US"/>
              <a:pPr/>
              <a:t>‹#›</a:t>
            </a:fld>
            <a:endParaRPr lang="en-GB" altLang="en-US"/>
          </a:p>
        </p:txBody>
      </p:sp>
    </p:spTree>
    <p:extLst>
      <p:ext uri="{BB962C8B-B14F-4D97-AF65-F5344CB8AC3E}">
        <p14:creationId xmlns:p14="http://schemas.microsoft.com/office/powerpoint/2010/main" val="2496974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84851FD-D227-4B02-BFA1-D1C4E303ECB7}" type="slidenum">
              <a:rPr lang="en-GB" altLang="en-US"/>
              <a:pPr/>
              <a:t>‹#›</a:t>
            </a:fld>
            <a:endParaRPr lang="en-GB" altLang="en-US"/>
          </a:p>
        </p:txBody>
      </p:sp>
    </p:spTree>
    <p:extLst>
      <p:ext uri="{BB962C8B-B14F-4D97-AF65-F5344CB8AC3E}">
        <p14:creationId xmlns:p14="http://schemas.microsoft.com/office/powerpoint/2010/main" val="421745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A1C5B137-6E55-4C73-86F1-2488478E761C}" type="slidenum">
              <a:rPr lang="en-GB" altLang="en-US"/>
              <a:pPr/>
              <a:t>‹#›</a:t>
            </a:fld>
            <a:endParaRPr lang="en-GB" altLang="en-US"/>
          </a:p>
        </p:txBody>
      </p:sp>
    </p:spTree>
    <p:extLst>
      <p:ext uri="{BB962C8B-B14F-4D97-AF65-F5344CB8AC3E}">
        <p14:creationId xmlns:p14="http://schemas.microsoft.com/office/powerpoint/2010/main" val="391816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68A84718-643A-4281-B76A-FB5A46D631D7}" type="slidenum">
              <a:rPr lang="en-GB" altLang="en-US"/>
              <a:pPr/>
              <a:t>‹#›</a:t>
            </a:fld>
            <a:endParaRPr lang="en-GB" altLang="en-US"/>
          </a:p>
        </p:txBody>
      </p:sp>
    </p:spTree>
    <p:extLst>
      <p:ext uri="{BB962C8B-B14F-4D97-AF65-F5344CB8AC3E}">
        <p14:creationId xmlns:p14="http://schemas.microsoft.com/office/powerpoint/2010/main" val="2499935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BFBB5BA-DB33-4D2D-AA1D-1578F0074D77}" type="slidenum">
              <a:rPr lang="en-GB" altLang="en-US"/>
              <a:pPr/>
              <a:t>‹#›</a:t>
            </a:fld>
            <a:endParaRPr lang="en-GB" altLang="en-US"/>
          </a:p>
        </p:txBody>
      </p:sp>
    </p:spTree>
    <p:extLst>
      <p:ext uri="{BB962C8B-B14F-4D97-AF65-F5344CB8AC3E}">
        <p14:creationId xmlns:p14="http://schemas.microsoft.com/office/powerpoint/2010/main" val="309548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75CBEE8-0F6E-4225-9BDC-932898865D4B}" type="slidenum">
              <a:rPr lang="en-GB" altLang="en-US"/>
              <a:pPr/>
              <a:t>‹#›</a:t>
            </a:fld>
            <a:endParaRPr lang="en-GB" altLang="en-US"/>
          </a:p>
        </p:txBody>
      </p:sp>
    </p:spTree>
    <p:extLst>
      <p:ext uri="{BB962C8B-B14F-4D97-AF65-F5344CB8AC3E}">
        <p14:creationId xmlns:p14="http://schemas.microsoft.com/office/powerpoint/2010/main" val="247965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EA53B789-6FA8-4EF4-B6F4-ADFAAC483B11}"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54A52B38-2629-4016-B865-F7F17BA25886}" type="slidenum">
              <a:rPr lang="en-GB" altLang="en-US"/>
              <a:pPr/>
              <a:t>1</a:t>
            </a:fld>
            <a:endParaRPr lang="en-GB" altLang="en-US"/>
          </a:p>
        </p:txBody>
      </p:sp>
      <p:sp>
        <p:nvSpPr>
          <p:cNvPr id="788482" name="Rectangle 2"/>
          <p:cNvSpPr>
            <a:spLocks noGrp="1" noChangeArrowheads="1"/>
          </p:cNvSpPr>
          <p:nvPr>
            <p:ph type="title"/>
          </p:nvPr>
        </p:nvSpPr>
        <p:spPr/>
        <p:txBody>
          <a:bodyPr/>
          <a:lstStyle/>
          <a:p>
            <a:r>
              <a:rPr lang="en-GB" altLang="en-US" dirty="0"/>
              <a:t>‘Blood’ Diamonds (1)</a:t>
            </a:r>
            <a:endParaRPr lang="en-US" altLang="en-US" dirty="0"/>
          </a:p>
        </p:txBody>
      </p:sp>
      <p:grpSp>
        <p:nvGrpSpPr>
          <p:cNvPr id="788556" name="Group 76"/>
          <p:cNvGrpSpPr>
            <a:grpSpLocks/>
          </p:cNvGrpSpPr>
          <p:nvPr/>
        </p:nvGrpSpPr>
        <p:grpSpPr bwMode="auto">
          <a:xfrm>
            <a:off x="1803400" y="1328738"/>
            <a:ext cx="1352550" cy="2089150"/>
            <a:chOff x="1112" y="2432"/>
            <a:chExt cx="852" cy="1316"/>
          </a:xfrm>
        </p:grpSpPr>
        <p:pic>
          <p:nvPicPr>
            <p:cNvPr id="788491" name="Picture 11" descr="afric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2" y="2432"/>
              <a:ext cx="852" cy="896"/>
            </a:xfrm>
            <a:prstGeom prst="rect">
              <a:avLst/>
            </a:prstGeom>
            <a:noFill/>
            <a:extLst>
              <a:ext uri="{909E8E84-426E-40DD-AFC4-6F175D3DCCD1}">
                <a14:hiddenFill xmlns:a14="http://schemas.microsoft.com/office/drawing/2010/main">
                  <a:solidFill>
                    <a:srgbClr val="FFFFFF"/>
                  </a:solidFill>
                </a14:hiddenFill>
              </a:ext>
            </a:extLst>
          </p:spPr>
        </p:pic>
        <p:sp>
          <p:nvSpPr>
            <p:cNvPr id="788493" name="Rectangle 13"/>
            <p:cNvSpPr>
              <a:spLocks noChangeArrowheads="1"/>
            </p:cNvSpPr>
            <p:nvPr/>
          </p:nvSpPr>
          <p:spPr bwMode="auto">
            <a:xfrm>
              <a:off x="1202" y="3158"/>
              <a:ext cx="671" cy="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lvl1pPr indent="185738" algn="l">
                <a:spcBef>
                  <a:spcPct val="0"/>
                </a:spcBef>
                <a:defRPr sz="2400">
                  <a:solidFill>
                    <a:schemeClr val="tx1"/>
                  </a:solidFill>
                  <a:latin typeface="Times New Roman" panose="02020603050405020304" pitchFamily="18" charset="0"/>
                </a:defRPr>
              </a:lvl1pPr>
              <a:lvl2pPr algn="l">
                <a:spcBef>
                  <a:spcPct val="0"/>
                </a:spcBef>
                <a:defRPr sz="2400">
                  <a:solidFill>
                    <a:schemeClr val="tx1"/>
                  </a:solidFill>
                  <a:latin typeface="Times New Roman" panose="02020603050405020304" pitchFamily="18" charset="0"/>
                </a:defRPr>
              </a:lvl2pPr>
              <a:lvl3pPr algn="l">
                <a:spcBef>
                  <a:spcPct val="0"/>
                </a:spcBef>
                <a:defRPr sz="2400">
                  <a:solidFill>
                    <a:schemeClr val="tx1"/>
                  </a:solidFill>
                  <a:latin typeface="Times New Roman" panose="02020603050405020304" pitchFamily="18" charset="0"/>
                </a:defRPr>
              </a:lvl3pPr>
              <a:lvl4pPr algn="l">
                <a:spcBef>
                  <a:spcPct val="0"/>
                </a:spcBef>
                <a:defRPr sz="2400">
                  <a:solidFill>
                    <a:schemeClr val="tx1"/>
                  </a:solidFill>
                  <a:latin typeface="Times New Roman" panose="02020603050405020304" pitchFamily="18" charset="0"/>
                </a:defRPr>
              </a:lvl4pPr>
              <a:lvl5pPr algn="l">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10000"/>
                </a:spcBef>
              </a:pPr>
              <a:r>
                <a:rPr lang="en-GB" altLang="en-US" sz="1400">
                  <a:solidFill>
                    <a:srgbClr val="000099"/>
                  </a:solidFill>
                  <a:latin typeface="Arial" panose="020B0604020202020204" pitchFamily="34" charset="0"/>
                </a:rPr>
                <a:t>Diamonds from W Africa</a:t>
              </a:r>
            </a:p>
            <a:p>
              <a:pPr algn="ctr">
                <a:spcBef>
                  <a:spcPct val="10000"/>
                </a:spcBef>
              </a:pPr>
              <a:r>
                <a:rPr lang="en-GB" altLang="en-US" sz="1400">
                  <a:solidFill>
                    <a:srgbClr val="000099"/>
                  </a:solidFill>
                  <a:latin typeface="Arial" panose="020B0604020202020204" pitchFamily="34" charset="0"/>
                </a:rPr>
                <a:t>Purchase at market value</a:t>
              </a:r>
              <a:endParaRPr lang="en-US" altLang="en-US" sz="1400">
                <a:solidFill>
                  <a:srgbClr val="000099"/>
                </a:solidFill>
                <a:latin typeface="Arial" panose="020B0604020202020204" pitchFamily="34" charset="0"/>
              </a:endParaRPr>
            </a:p>
          </p:txBody>
        </p:sp>
      </p:grpSp>
      <p:grpSp>
        <p:nvGrpSpPr>
          <p:cNvPr id="788555" name="Group 75"/>
          <p:cNvGrpSpPr>
            <a:grpSpLocks/>
          </p:cNvGrpSpPr>
          <p:nvPr/>
        </p:nvGrpSpPr>
        <p:grpSpPr bwMode="auto">
          <a:xfrm>
            <a:off x="4481513" y="1331913"/>
            <a:ext cx="1352550" cy="2089150"/>
            <a:chOff x="1066" y="1071"/>
            <a:chExt cx="852" cy="1316"/>
          </a:xfrm>
        </p:grpSpPr>
        <p:pic>
          <p:nvPicPr>
            <p:cNvPr id="788490" name="Picture 10" descr="afric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 y="1071"/>
              <a:ext cx="852" cy="896"/>
            </a:xfrm>
            <a:prstGeom prst="rect">
              <a:avLst/>
            </a:prstGeom>
            <a:noFill/>
            <a:extLst>
              <a:ext uri="{909E8E84-426E-40DD-AFC4-6F175D3DCCD1}">
                <a14:hiddenFill xmlns:a14="http://schemas.microsoft.com/office/drawing/2010/main">
                  <a:solidFill>
                    <a:srgbClr val="FFFFFF"/>
                  </a:solidFill>
                </a14:hiddenFill>
              </a:ext>
            </a:extLst>
          </p:spPr>
        </p:pic>
        <p:sp>
          <p:nvSpPr>
            <p:cNvPr id="788495" name="Rectangle 15"/>
            <p:cNvSpPr>
              <a:spLocks noChangeArrowheads="1"/>
            </p:cNvSpPr>
            <p:nvPr/>
          </p:nvSpPr>
          <p:spPr bwMode="auto">
            <a:xfrm>
              <a:off x="1120" y="1797"/>
              <a:ext cx="671" cy="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lvl1pPr indent="185738" algn="l">
                <a:spcBef>
                  <a:spcPct val="0"/>
                </a:spcBef>
                <a:defRPr sz="2400">
                  <a:solidFill>
                    <a:schemeClr val="tx1"/>
                  </a:solidFill>
                  <a:latin typeface="Times New Roman" panose="02020603050405020304" pitchFamily="18" charset="0"/>
                </a:defRPr>
              </a:lvl1pPr>
              <a:lvl2pPr algn="l">
                <a:spcBef>
                  <a:spcPct val="0"/>
                </a:spcBef>
                <a:defRPr sz="2400">
                  <a:solidFill>
                    <a:schemeClr val="tx1"/>
                  </a:solidFill>
                  <a:latin typeface="Times New Roman" panose="02020603050405020304" pitchFamily="18" charset="0"/>
                </a:defRPr>
              </a:lvl2pPr>
              <a:lvl3pPr algn="l">
                <a:spcBef>
                  <a:spcPct val="0"/>
                </a:spcBef>
                <a:defRPr sz="2400">
                  <a:solidFill>
                    <a:schemeClr val="tx1"/>
                  </a:solidFill>
                  <a:latin typeface="Times New Roman" panose="02020603050405020304" pitchFamily="18" charset="0"/>
                </a:defRPr>
              </a:lvl3pPr>
              <a:lvl4pPr algn="l">
                <a:spcBef>
                  <a:spcPct val="0"/>
                </a:spcBef>
                <a:defRPr sz="2400">
                  <a:solidFill>
                    <a:schemeClr val="tx1"/>
                  </a:solidFill>
                  <a:latin typeface="Times New Roman" panose="02020603050405020304" pitchFamily="18" charset="0"/>
                </a:defRPr>
              </a:lvl4pPr>
              <a:lvl5pPr algn="l">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10000"/>
                </a:spcBef>
              </a:pPr>
              <a:r>
                <a:rPr lang="en-GB" altLang="en-US" sz="1400">
                  <a:solidFill>
                    <a:srgbClr val="000099"/>
                  </a:solidFill>
                  <a:latin typeface="Arial" panose="020B0604020202020204" pitchFamily="34" charset="0"/>
                </a:rPr>
                <a:t>Transit country</a:t>
              </a:r>
            </a:p>
            <a:p>
              <a:pPr algn="ctr">
                <a:spcBef>
                  <a:spcPct val="10000"/>
                </a:spcBef>
              </a:pPr>
              <a:r>
                <a:rPr lang="en-GB" altLang="en-US" sz="1400">
                  <a:solidFill>
                    <a:srgbClr val="000099"/>
                  </a:solidFill>
                  <a:latin typeface="Arial" panose="020B0604020202020204" pitchFamily="34" charset="0"/>
                </a:rPr>
                <a:t>Forward shipping</a:t>
              </a:r>
              <a:endParaRPr lang="en-US" altLang="en-US" sz="1400">
                <a:solidFill>
                  <a:srgbClr val="000099"/>
                </a:solidFill>
                <a:latin typeface="Arial" panose="020B0604020202020204" pitchFamily="34" charset="0"/>
              </a:endParaRPr>
            </a:p>
          </p:txBody>
        </p:sp>
      </p:grpSp>
      <p:grpSp>
        <p:nvGrpSpPr>
          <p:cNvPr id="788554" name="Group 74"/>
          <p:cNvGrpSpPr>
            <a:grpSpLocks/>
          </p:cNvGrpSpPr>
          <p:nvPr/>
        </p:nvGrpSpPr>
        <p:grpSpPr bwMode="auto">
          <a:xfrm>
            <a:off x="7077075" y="1379538"/>
            <a:ext cx="1136650" cy="2033587"/>
            <a:chOff x="2799" y="1106"/>
            <a:chExt cx="716" cy="1281"/>
          </a:xfrm>
        </p:grpSpPr>
        <p:pic>
          <p:nvPicPr>
            <p:cNvPr id="788486" name="Picture 6" descr="image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 y="1106"/>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88488" name="Text Box 8"/>
            <p:cNvSpPr txBox="1">
              <a:spLocks noChangeArrowheads="1"/>
            </p:cNvSpPr>
            <p:nvPr/>
          </p:nvSpPr>
          <p:spPr bwMode="auto">
            <a:xfrm>
              <a:off x="2951" y="1313"/>
              <a:ext cx="3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Mr X</a:t>
              </a:r>
              <a:endParaRPr lang="en-US" altLang="en-US" sz="1600">
                <a:solidFill>
                  <a:schemeClr val="bg1"/>
                </a:solidFill>
              </a:endParaRPr>
            </a:p>
          </p:txBody>
        </p:sp>
        <p:sp>
          <p:nvSpPr>
            <p:cNvPr id="788487" name="Rectangle 7"/>
            <p:cNvSpPr>
              <a:spLocks noChangeArrowheads="1"/>
            </p:cNvSpPr>
            <p:nvPr/>
          </p:nvSpPr>
          <p:spPr bwMode="auto">
            <a:xfrm>
              <a:off x="2799" y="1842"/>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lvl1pPr indent="185738" algn="l">
                <a:spcBef>
                  <a:spcPct val="0"/>
                </a:spcBef>
                <a:defRPr sz="2400">
                  <a:solidFill>
                    <a:schemeClr val="tx1"/>
                  </a:solidFill>
                  <a:latin typeface="Times New Roman" panose="02020603050405020304" pitchFamily="18" charset="0"/>
                </a:defRPr>
              </a:lvl1pPr>
              <a:lvl2pPr algn="l">
                <a:spcBef>
                  <a:spcPct val="0"/>
                </a:spcBef>
                <a:defRPr sz="2400">
                  <a:solidFill>
                    <a:schemeClr val="tx1"/>
                  </a:solidFill>
                  <a:latin typeface="Times New Roman" panose="02020603050405020304" pitchFamily="18" charset="0"/>
                </a:defRPr>
              </a:lvl2pPr>
              <a:lvl3pPr algn="l">
                <a:spcBef>
                  <a:spcPct val="0"/>
                </a:spcBef>
                <a:defRPr sz="2400">
                  <a:solidFill>
                    <a:schemeClr val="tx1"/>
                  </a:solidFill>
                  <a:latin typeface="Times New Roman" panose="02020603050405020304" pitchFamily="18" charset="0"/>
                </a:defRPr>
              </a:lvl3pPr>
              <a:lvl4pPr algn="l">
                <a:spcBef>
                  <a:spcPct val="0"/>
                </a:spcBef>
                <a:defRPr sz="2400">
                  <a:solidFill>
                    <a:schemeClr val="tx1"/>
                  </a:solidFill>
                  <a:latin typeface="Times New Roman" panose="02020603050405020304" pitchFamily="18" charset="0"/>
                </a:defRPr>
              </a:lvl4pPr>
              <a:lvl5pPr algn="l">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10000"/>
                </a:spcBef>
              </a:pPr>
              <a:r>
                <a:rPr lang="en-GB" altLang="en-US" sz="1400">
                  <a:solidFill>
                    <a:srgbClr val="000099"/>
                  </a:solidFill>
                  <a:latin typeface="Arial" panose="020B0604020202020204" pitchFamily="34" charset="0"/>
                </a:rPr>
                <a:t>Europe-based dealer</a:t>
              </a:r>
            </a:p>
            <a:p>
              <a:pPr algn="ctr">
                <a:spcBef>
                  <a:spcPct val="10000"/>
                </a:spcBef>
              </a:pPr>
              <a:r>
                <a:rPr lang="en-GB" altLang="en-US" sz="1400">
                  <a:solidFill>
                    <a:srgbClr val="000099"/>
                  </a:solidFill>
                  <a:latin typeface="Arial" panose="020B0604020202020204" pitchFamily="34" charset="0"/>
                </a:rPr>
                <a:t>Sale on at profit</a:t>
              </a:r>
              <a:endParaRPr lang="en-US" altLang="en-US" sz="1400">
                <a:solidFill>
                  <a:srgbClr val="000099"/>
                </a:solidFill>
                <a:latin typeface="Arial" panose="020B0604020202020204" pitchFamily="34" charset="0"/>
              </a:endParaRPr>
            </a:p>
          </p:txBody>
        </p:sp>
      </p:grpSp>
      <p:pic>
        <p:nvPicPr>
          <p:cNvPr id="788546" name="Picture 66" descr="hazard symbo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92638" y="4581525"/>
            <a:ext cx="1274762" cy="1108075"/>
          </a:xfrm>
          <a:prstGeom prst="rect">
            <a:avLst/>
          </a:prstGeom>
          <a:noFill/>
          <a:extLst>
            <a:ext uri="{909E8E84-426E-40DD-AFC4-6F175D3DCCD1}">
              <a14:hiddenFill xmlns:a14="http://schemas.microsoft.com/office/drawing/2010/main">
                <a:solidFill>
                  <a:srgbClr val="FFFFFF"/>
                </a:solidFill>
              </a14:hiddenFill>
            </a:ext>
          </a:extLst>
        </p:spPr>
      </p:pic>
      <p:grpSp>
        <p:nvGrpSpPr>
          <p:cNvPr id="788565" name="Group 85"/>
          <p:cNvGrpSpPr>
            <a:grpSpLocks/>
          </p:cNvGrpSpPr>
          <p:nvPr/>
        </p:nvGrpSpPr>
        <p:grpSpPr bwMode="auto">
          <a:xfrm>
            <a:off x="1803400" y="4292600"/>
            <a:ext cx="1695450" cy="2089150"/>
            <a:chOff x="1136" y="2704"/>
            <a:chExt cx="1068" cy="1316"/>
          </a:xfrm>
        </p:grpSpPr>
        <p:grpSp>
          <p:nvGrpSpPr>
            <p:cNvPr id="788514" name="Group 34"/>
            <p:cNvGrpSpPr>
              <a:grpSpLocks/>
            </p:cNvGrpSpPr>
            <p:nvPr/>
          </p:nvGrpSpPr>
          <p:grpSpPr bwMode="auto">
            <a:xfrm>
              <a:off x="1136" y="2704"/>
              <a:ext cx="1068" cy="542"/>
              <a:chOff x="2381" y="2595"/>
              <a:chExt cx="1941" cy="982"/>
            </a:xfrm>
          </p:grpSpPr>
          <p:grpSp>
            <p:nvGrpSpPr>
              <p:cNvPr id="788507" name="Group 27"/>
              <p:cNvGrpSpPr>
                <a:grpSpLocks/>
              </p:cNvGrpSpPr>
              <p:nvPr/>
            </p:nvGrpSpPr>
            <p:grpSpPr bwMode="auto">
              <a:xfrm>
                <a:off x="3009" y="2720"/>
                <a:ext cx="671" cy="851"/>
                <a:chOff x="3009" y="2720"/>
                <a:chExt cx="671" cy="851"/>
              </a:xfrm>
            </p:grpSpPr>
            <p:pic>
              <p:nvPicPr>
                <p:cNvPr id="788498" name="Picture 18" descr="image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3009" y="2744"/>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88499" name="Oval 19"/>
                <p:cNvSpPr>
                  <a:spLocks noChangeArrowheads="1"/>
                </p:cNvSpPr>
                <p:nvPr/>
              </p:nvSpPr>
              <p:spPr bwMode="auto">
                <a:xfrm>
                  <a:off x="3345" y="2744"/>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88501" name="Oval 21"/>
                <p:cNvSpPr>
                  <a:spLocks noChangeArrowheads="1"/>
                </p:cNvSpPr>
                <p:nvPr/>
              </p:nvSpPr>
              <p:spPr bwMode="auto">
                <a:xfrm>
                  <a:off x="3470"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88502" name="Oval 22"/>
                <p:cNvSpPr>
                  <a:spLocks noChangeArrowheads="1"/>
                </p:cNvSpPr>
                <p:nvPr/>
              </p:nvSpPr>
              <p:spPr bwMode="auto">
                <a:xfrm>
                  <a:off x="3481" y="279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88503" name="Oval 23"/>
                <p:cNvSpPr>
                  <a:spLocks noChangeArrowheads="1"/>
                </p:cNvSpPr>
                <p:nvPr/>
              </p:nvSpPr>
              <p:spPr bwMode="auto">
                <a:xfrm>
                  <a:off x="3419" y="272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88504" name="Oval 24"/>
                <p:cNvSpPr>
                  <a:spLocks noChangeArrowheads="1"/>
                </p:cNvSpPr>
                <p:nvPr/>
              </p:nvSpPr>
              <p:spPr bwMode="auto">
                <a:xfrm>
                  <a:off x="328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88505" name="Oval 25"/>
                <p:cNvSpPr>
                  <a:spLocks noChangeArrowheads="1"/>
                </p:cNvSpPr>
                <p:nvPr/>
              </p:nvSpPr>
              <p:spPr bwMode="auto">
                <a:xfrm>
                  <a:off x="3152" y="283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88506" name="Oval 26"/>
                <p:cNvSpPr>
                  <a:spLocks noChangeArrowheads="1"/>
                </p:cNvSpPr>
                <p:nvPr/>
              </p:nvSpPr>
              <p:spPr bwMode="auto">
                <a:xfrm>
                  <a:off x="319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pic>
            <p:nvPicPr>
              <p:cNvPr id="788508" name="Picture 28" descr="image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 y="2750"/>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88509" name="Freeform 29"/>
              <p:cNvSpPr>
                <a:spLocks/>
              </p:cNvSpPr>
              <p:nvPr/>
            </p:nvSpPr>
            <p:spPr bwMode="auto">
              <a:xfrm>
                <a:off x="3704" y="2595"/>
                <a:ext cx="499" cy="272"/>
              </a:xfrm>
              <a:custGeom>
                <a:avLst/>
                <a:gdLst>
                  <a:gd name="T0" fmla="*/ 0 w 499"/>
                  <a:gd name="T1" fmla="*/ 272 h 272"/>
                  <a:gd name="T2" fmla="*/ 182 w 499"/>
                  <a:gd name="T3" fmla="*/ 227 h 272"/>
                  <a:gd name="T4" fmla="*/ 363 w 499"/>
                  <a:gd name="T5" fmla="*/ 227 h 272"/>
                  <a:gd name="T6" fmla="*/ 454 w 499"/>
                  <a:gd name="T7" fmla="*/ 272 h 272"/>
                  <a:gd name="T8" fmla="*/ 499 w 499"/>
                  <a:gd name="T9" fmla="*/ 0 h 272"/>
                  <a:gd name="T10" fmla="*/ 0 w 499"/>
                  <a:gd name="T11" fmla="*/ 182 h 272"/>
                  <a:gd name="T12" fmla="*/ 0 w 499"/>
                  <a:gd name="T13" fmla="*/ 272 h 272"/>
                </a:gdLst>
                <a:ahLst/>
                <a:cxnLst>
                  <a:cxn ang="0">
                    <a:pos x="T0" y="T1"/>
                  </a:cxn>
                  <a:cxn ang="0">
                    <a:pos x="T2" y="T3"/>
                  </a:cxn>
                  <a:cxn ang="0">
                    <a:pos x="T4" y="T5"/>
                  </a:cxn>
                  <a:cxn ang="0">
                    <a:pos x="T6" y="T7"/>
                  </a:cxn>
                  <a:cxn ang="0">
                    <a:pos x="T8" y="T9"/>
                  </a:cxn>
                  <a:cxn ang="0">
                    <a:pos x="T10" y="T11"/>
                  </a:cxn>
                  <a:cxn ang="0">
                    <a:pos x="T12" y="T13"/>
                  </a:cxn>
                </a:cxnLst>
                <a:rect l="0" t="0" r="r" b="b"/>
                <a:pathLst>
                  <a:path w="499" h="272">
                    <a:moveTo>
                      <a:pt x="0" y="272"/>
                    </a:moveTo>
                    <a:lnTo>
                      <a:pt x="182" y="227"/>
                    </a:lnTo>
                    <a:lnTo>
                      <a:pt x="363" y="227"/>
                    </a:lnTo>
                    <a:lnTo>
                      <a:pt x="454" y="272"/>
                    </a:lnTo>
                    <a:lnTo>
                      <a:pt x="499" y="0"/>
                    </a:lnTo>
                    <a:lnTo>
                      <a:pt x="0" y="182"/>
                    </a:lnTo>
                    <a:lnTo>
                      <a:pt x="0" y="272"/>
                    </a:lnTo>
                    <a:close/>
                  </a:path>
                </a:pathLst>
              </a:custGeom>
              <a:solidFill>
                <a:schemeClr val="bg1"/>
              </a:solidFill>
              <a:ln>
                <a:noFill/>
              </a:ln>
              <a:effectLst/>
              <a:extLst>
                <a:ext uri="{91240B29-F687-4F45-9708-019B960494DF}">
                  <a14:hiddenLine xmlns:a14="http://schemas.microsoft.com/office/drawing/2010/main" w="76200" cap="flat" cmpd="sng">
                    <a:solidFill>
                      <a:schemeClr val="tx1"/>
                    </a:solidFill>
                    <a:prstDash val="solid"/>
                    <a:round/>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pic>
            <p:nvPicPr>
              <p:cNvPr id="788510" name="Picture 30" descr="image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381" y="2742"/>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88513" name="Freeform 33"/>
              <p:cNvSpPr>
                <a:spLocks/>
              </p:cNvSpPr>
              <p:nvPr/>
            </p:nvSpPr>
            <p:spPr bwMode="auto">
              <a:xfrm>
                <a:off x="2488" y="2758"/>
                <a:ext cx="499" cy="499"/>
              </a:xfrm>
              <a:custGeom>
                <a:avLst/>
                <a:gdLst>
                  <a:gd name="T0" fmla="*/ 181 w 499"/>
                  <a:gd name="T1" fmla="*/ 317 h 499"/>
                  <a:gd name="T2" fmla="*/ 45 w 499"/>
                  <a:gd name="T3" fmla="*/ 499 h 499"/>
                  <a:gd name="T4" fmla="*/ 90 w 499"/>
                  <a:gd name="T5" fmla="*/ 363 h 499"/>
                  <a:gd name="T6" fmla="*/ 45 w 499"/>
                  <a:gd name="T7" fmla="*/ 408 h 499"/>
                  <a:gd name="T8" fmla="*/ 90 w 499"/>
                  <a:gd name="T9" fmla="*/ 317 h 499"/>
                  <a:gd name="T10" fmla="*/ 45 w 499"/>
                  <a:gd name="T11" fmla="*/ 226 h 499"/>
                  <a:gd name="T12" fmla="*/ 0 w 499"/>
                  <a:gd name="T13" fmla="*/ 181 h 499"/>
                  <a:gd name="T14" fmla="*/ 90 w 499"/>
                  <a:gd name="T15" fmla="*/ 136 h 499"/>
                  <a:gd name="T16" fmla="*/ 45 w 499"/>
                  <a:gd name="T17" fmla="*/ 90 h 499"/>
                  <a:gd name="T18" fmla="*/ 136 w 499"/>
                  <a:gd name="T19" fmla="*/ 90 h 499"/>
                  <a:gd name="T20" fmla="*/ 90 w 499"/>
                  <a:gd name="T21" fmla="*/ 45 h 499"/>
                  <a:gd name="T22" fmla="*/ 227 w 499"/>
                  <a:gd name="T23" fmla="*/ 90 h 499"/>
                  <a:gd name="T24" fmla="*/ 136 w 499"/>
                  <a:gd name="T25" fmla="*/ 45 h 499"/>
                  <a:gd name="T26" fmla="*/ 136 w 499"/>
                  <a:gd name="T27" fmla="*/ 226 h 499"/>
                  <a:gd name="T28" fmla="*/ 181 w 499"/>
                  <a:gd name="T29" fmla="*/ 0 h 499"/>
                  <a:gd name="T30" fmla="*/ 227 w 499"/>
                  <a:gd name="T31" fmla="*/ 136 h 499"/>
                  <a:gd name="T32" fmla="*/ 272 w 499"/>
                  <a:gd name="T33" fmla="*/ 0 h 499"/>
                  <a:gd name="T34" fmla="*/ 272 w 499"/>
                  <a:gd name="T35" fmla="*/ 136 h 499"/>
                  <a:gd name="T36" fmla="*/ 408 w 499"/>
                  <a:gd name="T37" fmla="*/ 0 h 499"/>
                  <a:gd name="T38" fmla="*/ 317 w 499"/>
                  <a:gd name="T39" fmla="*/ 136 h 499"/>
                  <a:gd name="T40" fmla="*/ 499 w 499"/>
                  <a:gd name="T41" fmla="*/ 0 h 499"/>
                  <a:gd name="T42" fmla="*/ 181 w 499"/>
                  <a:gd name="T43" fmla="*/ 317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9" h="499">
                    <a:moveTo>
                      <a:pt x="181" y="317"/>
                    </a:moveTo>
                    <a:lnTo>
                      <a:pt x="45" y="499"/>
                    </a:lnTo>
                    <a:lnTo>
                      <a:pt x="90" y="363"/>
                    </a:lnTo>
                    <a:lnTo>
                      <a:pt x="45" y="408"/>
                    </a:lnTo>
                    <a:lnTo>
                      <a:pt x="90" y="317"/>
                    </a:lnTo>
                    <a:lnTo>
                      <a:pt x="45" y="226"/>
                    </a:lnTo>
                    <a:lnTo>
                      <a:pt x="0" y="181"/>
                    </a:lnTo>
                    <a:lnTo>
                      <a:pt x="90" y="136"/>
                    </a:lnTo>
                    <a:lnTo>
                      <a:pt x="45" y="90"/>
                    </a:lnTo>
                    <a:lnTo>
                      <a:pt x="136" y="90"/>
                    </a:lnTo>
                    <a:lnTo>
                      <a:pt x="90" y="45"/>
                    </a:lnTo>
                    <a:lnTo>
                      <a:pt x="227" y="90"/>
                    </a:lnTo>
                    <a:lnTo>
                      <a:pt x="136" y="45"/>
                    </a:lnTo>
                    <a:lnTo>
                      <a:pt x="136" y="226"/>
                    </a:lnTo>
                    <a:lnTo>
                      <a:pt x="181" y="0"/>
                    </a:lnTo>
                    <a:lnTo>
                      <a:pt x="227" y="136"/>
                    </a:lnTo>
                    <a:lnTo>
                      <a:pt x="272" y="0"/>
                    </a:lnTo>
                    <a:lnTo>
                      <a:pt x="272" y="136"/>
                    </a:lnTo>
                    <a:lnTo>
                      <a:pt x="408" y="0"/>
                    </a:lnTo>
                    <a:lnTo>
                      <a:pt x="317" y="136"/>
                    </a:lnTo>
                    <a:lnTo>
                      <a:pt x="499" y="0"/>
                    </a:lnTo>
                    <a:lnTo>
                      <a:pt x="181" y="317"/>
                    </a:lnTo>
                    <a:close/>
                  </a:path>
                </a:pathLst>
              </a:custGeom>
              <a:solidFill>
                <a:schemeClr val="tx1"/>
              </a:solidFill>
              <a:ln w="317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88515" name="Rectangle 35"/>
            <p:cNvSpPr>
              <a:spLocks noChangeArrowheads="1"/>
            </p:cNvSpPr>
            <p:nvPr/>
          </p:nvSpPr>
          <p:spPr bwMode="auto">
            <a:xfrm>
              <a:off x="1245" y="3185"/>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lvl1pPr indent="185738" algn="l">
                <a:spcBef>
                  <a:spcPct val="0"/>
                </a:spcBef>
                <a:defRPr sz="2400">
                  <a:solidFill>
                    <a:schemeClr val="tx1"/>
                  </a:solidFill>
                  <a:latin typeface="Times New Roman" panose="02020603050405020304" pitchFamily="18" charset="0"/>
                </a:defRPr>
              </a:lvl1pPr>
              <a:lvl2pPr algn="l">
                <a:spcBef>
                  <a:spcPct val="0"/>
                </a:spcBef>
                <a:defRPr sz="2400">
                  <a:solidFill>
                    <a:schemeClr val="tx1"/>
                  </a:solidFill>
                  <a:latin typeface="Times New Roman" panose="02020603050405020304" pitchFamily="18" charset="0"/>
                </a:defRPr>
              </a:lvl2pPr>
              <a:lvl3pPr algn="l">
                <a:spcBef>
                  <a:spcPct val="0"/>
                </a:spcBef>
                <a:defRPr sz="2400">
                  <a:solidFill>
                    <a:schemeClr val="tx1"/>
                  </a:solidFill>
                  <a:latin typeface="Times New Roman" panose="02020603050405020304" pitchFamily="18" charset="0"/>
                </a:defRPr>
              </a:lvl3pPr>
              <a:lvl4pPr algn="l">
                <a:spcBef>
                  <a:spcPct val="0"/>
                </a:spcBef>
                <a:defRPr sz="2400">
                  <a:solidFill>
                    <a:schemeClr val="tx1"/>
                  </a:solidFill>
                  <a:latin typeface="Times New Roman" panose="02020603050405020304" pitchFamily="18" charset="0"/>
                </a:defRPr>
              </a:lvl4pPr>
              <a:lvl5pPr algn="l">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10000"/>
                </a:spcBef>
              </a:pPr>
              <a:r>
                <a:rPr lang="en-GB" altLang="en-US" sz="1400">
                  <a:solidFill>
                    <a:srgbClr val="000099"/>
                  </a:solidFill>
                  <a:latin typeface="Arial" panose="020B0604020202020204" pitchFamily="34" charset="0"/>
                </a:rPr>
                <a:t>Loans to syndicate</a:t>
              </a:r>
            </a:p>
            <a:p>
              <a:pPr algn="ctr">
                <a:spcBef>
                  <a:spcPct val="10000"/>
                </a:spcBef>
              </a:pPr>
              <a:r>
                <a:rPr lang="en-GB" altLang="en-US" sz="1400">
                  <a:solidFill>
                    <a:srgbClr val="000099"/>
                  </a:solidFill>
                  <a:latin typeface="Arial" panose="020B0604020202020204" pitchFamily="34" charset="0"/>
                </a:rPr>
                <a:t>Purchase at market value</a:t>
              </a:r>
              <a:endParaRPr lang="en-US" altLang="en-US" sz="1400">
                <a:solidFill>
                  <a:srgbClr val="000099"/>
                </a:solidFill>
                <a:latin typeface="Arial" panose="020B0604020202020204" pitchFamily="34" charset="0"/>
              </a:endParaRPr>
            </a:p>
          </p:txBody>
        </p:sp>
        <p:sp>
          <p:nvSpPr>
            <p:cNvPr id="788558" name="Rectangle 78"/>
            <p:cNvSpPr>
              <a:spLocks noChangeArrowheads="1"/>
            </p:cNvSpPr>
            <p:nvPr/>
          </p:nvSpPr>
          <p:spPr bwMode="auto">
            <a:xfrm>
              <a:off x="1247" y="3475"/>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lvl1pPr indent="185738" algn="l">
                <a:spcBef>
                  <a:spcPct val="0"/>
                </a:spcBef>
                <a:defRPr sz="2400">
                  <a:solidFill>
                    <a:schemeClr val="tx1"/>
                  </a:solidFill>
                  <a:latin typeface="Times New Roman" panose="02020603050405020304" pitchFamily="18" charset="0"/>
                </a:defRPr>
              </a:lvl1pPr>
              <a:lvl2pPr algn="l">
                <a:spcBef>
                  <a:spcPct val="0"/>
                </a:spcBef>
                <a:defRPr sz="2400">
                  <a:solidFill>
                    <a:schemeClr val="tx1"/>
                  </a:solidFill>
                  <a:latin typeface="Times New Roman" panose="02020603050405020304" pitchFamily="18" charset="0"/>
                </a:defRPr>
              </a:lvl2pPr>
              <a:lvl3pPr algn="l">
                <a:spcBef>
                  <a:spcPct val="0"/>
                </a:spcBef>
                <a:defRPr sz="2400">
                  <a:solidFill>
                    <a:schemeClr val="tx1"/>
                  </a:solidFill>
                  <a:latin typeface="Times New Roman" panose="02020603050405020304" pitchFamily="18" charset="0"/>
                </a:defRPr>
              </a:lvl3pPr>
              <a:lvl4pPr algn="l">
                <a:spcBef>
                  <a:spcPct val="0"/>
                </a:spcBef>
                <a:defRPr sz="2400">
                  <a:solidFill>
                    <a:schemeClr val="tx1"/>
                  </a:solidFill>
                  <a:latin typeface="Times New Roman" panose="02020603050405020304" pitchFamily="18" charset="0"/>
                </a:defRPr>
              </a:lvl4pPr>
              <a:lvl5pPr algn="l">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10000"/>
                </a:spcBef>
              </a:pPr>
              <a:r>
                <a:rPr lang="en-GB" altLang="en-US" sz="1400">
                  <a:solidFill>
                    <a:srgbClr val="FF0000"/>
                  </a:solidFill>
                  <a:latin typeface="Arial" panose="020B0604020202020204" pitchFamily="34" charset="0"/>
                </a:rPr>
                <a:t>‘Loans’ repaid</a:t>
              </a:r>
              <a:br>
                <a:rPr lang="en-GB" altLang="en-US" sz="1400">
                  <a:solidFill>
                    <a:srgbClr val="FF0000"/>
                  </a:solidFill>
                  <a:latin typeface="Arial" panose="020B0604020202020204" pitchFamily="34" charset="0"/>
                </a:rPr>
              </a:br>
              <a:r>
                <a:rPr lang="en-GB" altLang="en-US" sz="1400">
                  <a:solidFill>
                    <a:srgbClr val="FF0000"/>
                  </a:solidFill>
                  <a:latin typeface="Arial" panose="020B0604020202020204" pitchFamily="34" charset="0"/>
                </a:rPr>
                <a:t>using criminal proceeds</a:t>
              </a:r>
              <a:endParaRPr lang="en-US" altLang="en-US" sz="1400">
                <a:solidFill>
                  <a:srgbClr val="FF0000"/>
                </a:solidFill>
                <a:latin typeface="Arial" panose="020B0604020202020204" pitchFamily="34" charset="0"/>
              </a:endParaRPr>
            </a:p>
          </p:txBody>
        </p:sp>
      </p:grpSp>
      <p:grpSp>
        <p:nvGrpSpPr>
          <p:cNvPr id="788564" name="Group 84"/>
          <p:cNvGrpSpPr>
            <a:grpSpLocks/>
          </p:cNvGrpSpPr>
          <p:nvPr/>
        </p:nvGrpSpPr>
        <p:grpSpPr bwMode="auto">
          <a:xfrm>
            <a:off x="7107238" y="4441825"/>
            <a:ext cx="1352550" cy="1939925"/>
            <a:chOff x="4477" y="2798"/>
            <a:chExt cx="852" cy="1222"/>
          </a:xfrm>
        </p:grpSpPr>
        <p:grpSp>
          <p:nvGrpSpPr>
            <p:cNvPr id="788551" name="Group 71"/>
            <p:cNvGrpSpPr>
              <a:grpSpLocks/>
            </p:cNvGrpSpPr>
            <p:nvPr/>
          </p:nvGrpSpPr>
          <p:grpSpPr bwMode="auto">
            <a:xfrm>
              <a:off x="4512" y="2798"/>
              <a:ext cx="817" cy="496"/>
              <a:chOff x="3867" y="1152"/>
              <a:chExt cx="1190" cy="736"/>
            </a:xfrm>
          </p:grpSpPr>
          <p:pic>
            <p:nvPicPr>
              <p:cNvPr id="788547" name="Picture 67" descr="GU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375285">
                <a:off x="3867" y="1152"/>
                <a:ext cx="646" cy="378"/>
              </a:xfrm>
              <a:prstGeom prst="rect">
                <a:avLst/>
              </a:prstGeom>
              <a:noFill/>
              <a:extLst>
                <a:ext uri="{909E8E84-426E-40DD-AFC4-6F175D3DCCD1}">
                  <a14:hiddenFill xmlns:a14="http://schemas.microsoft.com/office/drawing/2010/main">
                    <a:solidFill>
                      <a:srgbClr val="FFFFFF"/>
                    </a:solidFill>
                  </a14:hiddenFill>
                </a:ext>
              </a:extLst>
            </p:spPr>
          </p:pic>
          <p:pic>
            <p:nvPicPr>
              <p:cNvPr id="788548" name="Picture 68" descr="GU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375285">
                <a:off x="4139" y="1288"/>
                <a:ext cx="646" cy="378"/>
              </a:xfrm>
              <a:prstGeom prst="rect">
                <a:avLst/>
              </a:prstGeom>
              <a:noFill/>
              <a:extLst>
                <a:ext uri="{909E8E84-426E-40DD-AFC4-6F175D3DCCD1}">
                  <a14:hiddenFill xmlns:a14="http://schemas.microsoft.com/office/drawing/2010/main">
                    <a:solidFill>
                      <a:srgbClr val="FFFFFF"/>
                    </a:solidFill>
                  </a14:hiddenFill>
                </a:ext>
              </a:extLst>
            </p:spPr>
          </p:pic>
          <p:pic>
            <p:nvPicPr>
              <p:cNvPr id="788549" name="Picture 69" descr="GU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375285">
                <a:off x="4411" y="1510"/>
                <a:ext cx="646" cy="378"/>
              </a:xfrm>
              <a:prstGeom prst="rect">
                <a:avLst/>
              </a:prstGeom>
              <a:noFill/>
              <a:extLst>
                <a:ext uri="{909E8E84-426E-40DD-AFC4-6F175D3DCCD1}">
                  <a14:hiddenFill xmlns:a14="http://schemas.microsoft.com/office/drawing/2010/main">
                    <a:solidFill>
                      <a:srgbClr val="FFFFFF"/>
                    </a:solidFill>
                  </a14:hiddenFill>
                </a:ext>
              </a:extLst>
            </p:spPr>
          </p:pic>
        </p:grpSp>
        <p:sp>
          <p:nvSpPr>
            <p:cNvPr id="788552" name="Rectangle 72"/>
            <p:cNvSpPr>
              <a:spLocks noChangeArrowheads="1"/>
            </p:cNvSpPr>
            <p:nvPr/>
          </p:nvSpPr>
          <p:spPr bwMode="auto">
            <a:xfrm>
              <a:off x="4523" y="3203"/>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lvl1pPr indent="185738" algn="l">
                <a:spcBef>
                  <a:spcPct val="0"/>
                </a:spcBef>
                <a:defRPr sz="2400">
                  <a:solidFill>
                    <a:schemeClr val="tx1"/>
                  </a:solidFill>
                  <a:latin typeface="Times New Roman" panose="02020603050405020304" pitchFamily="18" charset="0"/>
                </a:defRPr>
              </a:lvl1pPr>
              <a:lvl2pPr algn="l">
                <a:spcBef>
                  <a:spcPct val="0"/>
                </a:spcBef>
                <a:defRPr sz="2400">
                  <a:solidFill>
                    <a:schemeClr val="tx1"/>
                  </a:solidFill>
                  <a:latin typeface="Times New Roman" panose="02020603050405020304" pitchFamily="18" charset="0"/>
                </a:defRPr>
              </a:lvl2pPr>
              <a:lvl3pPr algn="l">
                <a:spcBef>
                  <a:spcPct val="0"/>
                </a:spcBef>
                <a:defRPr sz="2400">
                  <a:solidFill>
                    <a:schemeClr val="tx1"/>
                  </a:solidFill>
                  <a:latin typeface="Times New Roman" panose="02020603050405020304" pitchFamily="18" charset="0"/>
                </a:defRPr>
              </a:lvl3pPr>
              <a:lvl4pPr algn="l">
                <a:spcBef>
                  <a:spcPct val="0"/>
                </a:spcBef>
                <a:defRPr sz="2400">
                  <a:solidFill>
                    <a:schemeClr val="tx1"/>
                  </a:solidFill>
                  <a:latin typeface="Times New Roman" panose="02020603050405020304" pitchFamily="18" charset="0"/>
                </a:defRPr>
              </a:lvl4pPr>
              <a:lvl5pPr algn="l">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10000"/>
                </a:spcBef>
              </a:pPr>
              <a:r>
                <a:rPr lang="en-GB" altLang="en-US" sz="1400">
                  <a:solidFill>
                    <a:srgbClr val="000099"/>
                  </a:solidFill>
                  <a:latin typeface="Arial" panose="020B0604020202020204" pitchFamily="34" charset="0"/>
                </a:rPr>
                <a:t>Transfer of profit</a:t>
              </a:r>
              <a:br>
                <a:rPr lang="en-GB" altLang="en-US" sz="1400">
                  <a:solidFill>
                    <a:srgbClr val="000099"/>
                  </a:solidFill>
                  <a:latin typeface="Arial" panose="020B0604020202020204" pitchFamily="34" charset="0"/>
                </a:rPr>
              </a:br>
              <a:r>
                <a:rPr lang="en-GB" altLang="en-US" sz="1400">
                  <a:solidFill>
                    <a:srgbClr val="000099"/>
                  </a:solidFill>
                  <a:latin typeface="Arial" panose="020B0604020202020204" pitchFamily="34" charset="0"/>
                </a:rPr>
                <a:t>to ‘parent company’</a:t>
              </a:r>
              <a:endParaRPr lang="en-US" altLang="en-US" sz="1400">
                <a:solidFill>
                  <a:srgbClr val="000099"/>
                </a:solidFill>
                <a:latin typeface="Arial" panose="020B0604020202020204" pitchFamily="34" charset="0"/>
              </a:endParaRPr>
            </a:p>
          </p:txBody>
        </p:sp>
        <p:sp>
          <p:nvSpPr>
            <p:cNvPr id="788559" name="Rectangle 79"/>
            <p:cNvSpPr>
              <a:spLocks noChangeArrowheads="1"/>
            </p:cNvSpPr>
            <p:nvPr/>
          </p:nvSpPr>
          <p:spPr bwMode="auto">
            <a:xfrm>
              <a:off x="4477" y="3475"/>
              <a:ext cx="671"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lvl1pPr indent="185738" algn="l">
                <a:spcBef>
                  <a:spcPct val="0"/>
                </a:spcBef>
                <a:defRPr sz="2400">
                  <a:solidFill>
                    <a:schemeClr val="tx1"/>
                  </a:solidFill>
                  <a:latin typeface="Times New Roman" panose="02020603050405020304" pitchFamily="18" charset="0"/>
                </a:defRPr>
              </a:lvl1pPr>
              <a:lvl2pPr algn="l">
                <a:spcBef>
                  <a:spcPct val="0"/>
                </a:spcBef>
                <a:defRPr sz="2400">
                  <a:solidFill>
                    <a:schemeClr val="tx1"/>
                  </a:solidFill>
                  <a:latin typeface="Times New Roman" panose="02020603050405020304" pitchFamily="18" charset="0"/>
                </a:defRPr>
              </a:lvl2pPr>
              <a:lvl3pPr algn="l">
                <a:spcBef>
                  <a:spcPct val="0"/>
                </a:spcBef>
                <a:defRPr sz="2400">
                  <a:solidFill>
                    <a:schemeClr val="tx1"/>
                  </a:solidFill>
                  <a:latin typeface="Times New Roman" panose="02020603050405020304" pitchFamily="18" charset="0"/>
                </a:defRPr>
              </a:lvl3pPr>
              <a:lvl4pPr algn="l">
                <a:spcBef>
                  <a:spcPct val="0"/>
                </a:spcBef>
                <a:defRPr sz="2400">
                  <a:solidFill>
                    <a:schemeClr val="tx1"/>
                  </a:solidFill>
                  <a:latin typeface="Times New Roman" panose="02020603050405020304" pitchFamily="18" charset="0"/>
                </a:defRPr>
              </a:lvl4pPr>
              <a:lvl5pPr algn="l">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10000"/>
                </a:spcBef>
              </a:pPr>
              <a:r>
                <a:rPr lang="en-GB" altLang="en-US" sz="1400">
                  <a:solidFill>
                    <a:srgbClr val="FF0000"/>
                  </a:solidFill>
                  <a:latin typeface="Arial" panose="020B0604020202020204" pitchFamily="34" charset="0"/>
                </a:rPr>
                <a:t>Funds forwarded</a:t>
              </a:r>
              <a:br>
                <a:rPr lang="en-GB" altLang="en-US" sz="1400">
                  <a:solidFill>
                    <a:srgbClr val="FF0000"/>
                  </a:solidFill>
                  <a:latin typeface="Arial" panose="020B0604020202020204" pitchFamily="34" charset="0"/>
                </a:rPr>
              </a:br>
              <a:r>
                <a:rPr lang="en-GB" altLang="en-US" sz="1400">
                  <a:solidFill>
                    <a:srgbClr val="FF0000"/>
                  </a:solidFill>
                  <a:latin typeface="Arial" panose="020B0604020202020204" pitchFamily="34" charset="0"/>
                </a:rPr>
                <a:t>to terror group</a:t>
              </a:r>
              <a:endParaRPr lang="en-US" altLang="en-US" sz="1400">
                <a:solidFill>
                  <a:srgbClr val="FF0000"/>
                </a:solidFill>
                <a:latin typeface="Arial" panose="020B0604020202020204" pitchFamily="34" charset="0"/>
              </a:endParaRPr>
            </a:p>
          </p:txBody>
        </p:sp>
      </p:grpSp>
      <p:sp>
        <p:nvSpPr>
          <p:cNvPr id="788560" name="AutoShape 80"/>
          <p:cNvSpPr>
            <a:spLocks noChangeArrowheads="1"/>
          </p:cNvSpPr>
          <p:nvPr/>
        </p:nvSpPr>
        <p:spPr bwMode="auto">
          <a:xfrm>
            <a:off x="3059113" y="1557338"/>
            <a:ext cx="1411287" cy="773112"/>
          </a:xfrm>
          <a:prstGeom prst="rightArrow">
            <a:avLst>
              <a:gd name="adj1" fmla="val 50000"/>
              <a:gd name="adj2" fmla="val 45637"/>
            </a:avLst>
          </a:prstGeom>
          <a:gradFill rotWithShape="1">
            <a:gsLst>
              <a:gs pos="0">
                <a:schemeClr val="bg1"/>
              </a:gs>
              <a:gs pos="100000">
                <a:srgbClr val="9DBFF1"/>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88561" name="AutoShape 81"/>
          <p:cNvSpPr>
            <a:spLocks noChangeArrowheads="1"/>
          </p:cNvSpPr>
          <p:nvPr/>
        </p:nvSpPr>
        <p:spPr bwMode="auto">
          <a:xfrm>
            <a:off x="5651500" y="1557338"/>
            <a:ext cx="1411288" cy="773112"/>
          </a:xfrm>
          <a:prstGeom prst="rightArrow">
            <a:avLst>
              <a:gd name="adj1" fmla="val 50000"/>
              <a:gd name="adj2" fmla="val 45637"/>
            </a:avLst>
          </a:prstGeom>
          <a:gradFill rotWithShape="1">
            <a:gsLst>
              <a:gs pos="0">
                <a:schemeClr val="bg1"/>
              </a:gs>
              <a:gs pos="100000">
                <a:srgbClr val="9DBFF1"/>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88562" name="AutoShape 82"/>
          <p:cNvSpPr>
            <a:spLocks noChangeArrowheads="1"/>
          </p:cNvSpPr>
          <p:nvPr/>
        </p:nvSpPr>
        <p:spPr bwMode="auto">
          <a:xfrm rot="9380164">
            <a:off x="3348038" y="3500438"/>
            <a:ext cx="3744912" cy="773112"/>
          </a:xfrm>
          <a:prstGeom prst="rightArrow">
            <a:avLst>
              <a:gd name="adj1" fmla="val 43741"/>
              <a:gd name="adj2" fmla="val 46645"/>
            </a:avLst>
          </a:prstGeom>
          <a:gradFill rotWithShape="1">
            <a:gsLst>
              <a:gs pos="0">
                <a:schemeClr val="bg1"/>
              </a:gs>
              <a:gs pos="100000">
                <a:srgbClr val="9DBFF1"/>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88563" name="AutoShape 83"/>
          <p:cNvSpPr>
            <a:spLocks noChangeArrowheads="1"/>
          </p:cNvSpPr>
          <p:nvPr/>
        </p:nvSpPr>
        <p:spPr bwMode="auto">
          <a:xfrm rot="5400000">
            <a:off x="7179469" y="3371056"/>
            <a:ext cx="1069975" cy="773113"/>
          </a:xfrm>
          <a:prstGeom prst="rightArrow">
            <a:avLst>
              <a:gd name="adj1" fmla="val 50000"/>
              <a:gd name="adj2" fmla="val 34600"/>
            </a:avLst>
          </a:prstGeom>
          <a:gradFill rotWithShape="1">
            <a:gsLst>
              <a:gs pos="0">
                <a:schemeClr val="bg1"/>
              </a:gs>
              <a:gs pos="100000">
                <a:srgbClr val="9DBFF1"/>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788556"/>
                                        </p:tgtEl>
                                        <p:attrNameLst>
                                          <p:attrName>style.visibility</p:attrName>
                                        </p:attrNameLst>
                                      </p:cBhvr>
                                      <p:to>
                                        <p:strVal val="visible"/>
                                      </p:to>
                                    </p:set>
                                    <p:anim calcmode="lin" valueType="num">
                                      <p:cBhvr additive="base">
                                        <p:cTn id="7" dur="500" fill="hold"/>
                                        <p:tgtEl>
                                          <p:spTgt spid="788556"/>
                                        </p:tgtEl>
                                        <p:attrNameLst>
                                          <p:attrName>ppt_x</p:attrName>
                                        </p:attrNameLst>
                                      </p:cBhvr>
                                      <p:tavLst>
                                        <p:tav tm="0">
                                          <p:val>
                                            <p:strVal val="1+#ppt_w/2"/>
                                          </p:val>
                                        </p:tav>
                                        <p:tav tm="100000">
                                          <p:val>
                                            <p:strVal val="#ppt_x"/>
                                          </p:val>
                                        </p:tav>
                                      </p:tavLst>
                                    </p:anim>
                                    <p:anim calcmode="lin" valueType="num">
                                      <p:cBhvr additive="base">
                                        <p:cTn id="8" dur="500" fill="hold"/>
                                        <p:tgtEl>
                                          <p:spTgt spid="78855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788560"/>
                                        </p:tgtEl>
                                        <p:attrNameLst>
                                          <p:attrName>style.visibility</p:attrName>
                                        </p:attrNameLst>
                                      </p:cBhvr>
                                      <p:to>
                                        <p:strVal val="visible"/>
                                      </p:to>
                                    </p:set>
                                    <p:anim calcmode="lin" valueType="num">
                                      <p:cBhvr additive="base">
                                        <p:cTn id="13" dur="500" fill="hold"/>
                                        <p:tgtEl>
                                          <p:spTgt spid="788560"/>
                                        </p:tgtEl>
                                        <p:attrNameLst>
                                          <p:attrName>ppt_x</p:attrName>
                                        </p:attrNameLst>
                                      </p:cBhvr>
                                      <p:tavLst>
                                        <p:tav tm="0">
                                          <p:val>
                                            <p:strVal val="1+#ppt_w/2"/>
                                          </p:val>
                                        </p:tav>
                                        <p:tav tm="100000">
                                          <p:val>
                                            <p:strVal val="#ppt_x"/>
                                          </p:val>
                                        </p:tav>
                                      </p:tavLst>
                                    </p:anim>
                                    <p:anim calcmode="lin" valueType="num">
                                      <p:cBhvr additive="base">
                                        <p:cTn id="14" dur="500" fill="hold"/>
                                        <p:tgtEl>
                                          <p:spTgt spid="788560"/>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788555"/>
                                        </p:tgtEl>
                                        <p:attrNameLst>
                                          <p:attrName>style.visibility</p:attrName>
                                        </p:attrNameLst>
                                      </p:cBhvr>
                                      <p:to>
                                        <p:strVal val="visible"/>
                                      </p:to>
                                    </p:set>
                                    <p:anim calcmode="lin" valueType="num">
                                      <p:cBhvr additive="base">
                                        <p:cTn id="17" dur="500" fill="hold"/>
                                        <p:tgtEl>
                                          <p:spTgt spid="788555"/>
                                        </p:tgtEl>
                                        <p:attrNameLst>
                                          <p:attrName>ppt_x</p:attrName>
                                        </p:attrNameLst>
                                      </p:cBhvr>
                                      <p:tavLst>
                                        <p:tav tm="0">
                                          <p:val>
                                            <p:strVal val="1+#ppt_w/2"/>
                                          </p:val>
                                        </p:tav>
                                        <p:tav tm="100000">
                                          <p:val>
                                            <p:strVal val="#ppt_x"/>
                                          </p:val>
                                        </p:tav>
                                      </p:tavLst>
                                    </p:anim>
                                    <p:anim calcmode="lin" valueType="num">
                                      <p:cBhvr additive="base">
                                        <p:cTn id="18" dur="500" fill="hold"/>
                                        <p:tgtEl>
                                          <p:spTgt spid="788555"/>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788561"/>
                                        </p:tgtEl>
                                        <p:attrNameLst>
                                          <p:attrName>style.visibility</p:attrName>
                                        </p:attrNameLst>
                                      </p:cBhvr>
                                      <p:to>
                                        <p:strVal val="visible"/>
                                      </p:to>
                                    </p:set>
                                    <p:anim calcmode="lin" valueType="num">
                                      <p:cBhvr additive="base">
                                        <p:cTn id="23" dur="500" fill="hold"/>
                                        <p:tgtEl>
                                          <p:spTgt spid="788561"/>
                                        </p:tgtEl>
                                        <p:attrNameLst>
                                          <p:attrName>ppt_x</p:attrName>
                                        </p:attrNameLst>
                                      </p:cBhvr>
                                      <p:tavLst>
                                        <p:tav tm="0">
                                          <p:val>
                                            <p:strVal val="1+#ppt_w/2"/>
                                          </p:val>
                                        </p:tav>
                                        <p:tav tm="100000">
                                          <p:val>
                                            <p:strVal val="#ppt_x"/>
                                          </p:val>
                                        </p:tav>
                                      </p:tavLst>
                                    </p:anim>
                                    <p:anim calcmode="lin" valueType="num">
                                      <p:cBhvr additive="base">
                                        <p:cTn id="24" dur="500" fill="hold"/>
                                        <p:tgtEl>
                                          <p:spTgt spid="788561"/>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788554"/>
                                        </p:tgtEl>
                                        <p:attrNameLst>
                                          <p:attrName>style.visibility</p:attrName>
                                        </p:attrNameLst>
                                      </p:cBhvr>
                                      <p:to>
                                        <p:strVal val="visible"/>
                                      </p:to>
                                    </p:set>
                                    <p:anim calcmode="lin" valueType="num">
                                      <p:cBhvr additive="base">
                                        <p:cTn id="27" dur="500" fill="hold"/>
                                        <p:tgtEl>
                                          <p:spTgt spid="788554"/>
                                        </p:tgtEl>
                                        <p:attrNameLst>
                                          <p:attrName>ppt_x</p:attrName>
                                        </p:attrNameLst>
                                      </p:cBhvr>
                                      <p:tavLst>
                                        <p:tav tm="0">
                                          <p:val>
                                            <p:strVal val="1+#ppt_w/2"/>
                                          </p:val>
                                        </p:tav>
                                        <p:tav tm="100000">
                                          <p:val>
                                            <p:strVal val="#ppt_x"/>
                                          </p:val>
                                        </p:tav>
                                      </p:tavLst>
                                    </p:anim>
                                    <p:anim calcmode="lin" valueType="num">
                                      <p:cBhvr additive="base">
                                        <p:cTn id="28" dur="500" fill="hold"/>
                                        <p:tgtEl>
                                          <p:spTgt spid="788554"/>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788562"/>
                                        </p:tgtEl>
                                        <p:attrNameLst>
                                          <p:attrName>style.visibility</p:attrName>
                                        </p:attrNameLst>
                                      </p:cBhvr>
                                      <p:to>
                                        <p:strVal val="visible"/>
                                      </p:to>
                                    </p:set>
                                    <p:anim calcmode="lin" valueType="num">
                                      <p:cBhvr additive="base">
                                        <p:cTn id="33" dur="500" fill="hold"/>
                                        <p:tgtEl>
                                          <p:spTgt spid="788562"/>
                                        </p:tgtEl>
                                        <p:attrNameLst>
                                          <p:attrName>ppt_x</p:attrName>
                                        </p:attrNameLst>
                                      </p:cBhvr>
                                      <p:tavLst>
                                        <p:tav tm="0">
                                          <p:val>
                                            <p:strVal val="#ppt_x"/>
                                          </p:val>
                                        </p:tav>
                                        <p:tav tm="100000">
                                          <p:val>
                                            <p:strVal val="#ppt_x"/>
                                          </p:val>
                                        </p:tav>
                                      </p:tavLst>
                                    </p:anim>
                                    <p:anim calcmode="lin" valueType="num">
                                      <p:cBhvr additive="base">
                                        <p:cTn id="34" dur="500" fill="hold"/>
                                        <p:tgtEl>
                                          <p:spTgt spid="788562"/>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88565"/>
                                        </p:tgtEl>
                                        <p:attrNameLst>
                                          <p:attrName>style.visibility</p:attrName>
                                        </p:attrNameLst>
                                      </p:cBhvr>
                                      <p:to>
                                        <p:strVal val="visible"/>
                                      </p:to>
                                    </p:set>
                                    <p:anim calcmode="lin" valueType="num">
                                      <p:cBhvr additive="base">
                                        <p:cTn id="37" dur="500" fill="hold"/>
                                        <p:tgtEl>
                                          <p:spTgt spid="788565"/>
                                        </p:tgtEl>
                                        <p:attrNameLst>
                                          <p:attrName>ppt_x</p:attrName>
                                        </p:attrNameLst>
                                      </p:cBhvr>
                                      <p:tavLst>
                                        <p:tav tm="0">
                                          <p:val>
                                            <p:strVal val="#ppt_x"/>
                                          </p:val>
                                        </p:tav>
                                        <p:tav tm="100000">
                                          <p:val>
                                            <p:strVal val="#ppt_x"/>
                                          </p:val>
                                        </p:tav>
                                      </p:tavLst>
                                    </p:anim>
                                    <p:anim calcmode="lin" valueType="num">
                                      <p:cBhvr additive="base">
                                        <p:cTn id="38" dur="500" fill="hold"/>
                                        <p:tgtEl>
                                          <p:spTgt spid="788565"/>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88563"/>
                                        </p:tgtEl>
                                        <p:attrNameLst>
                                          <p:attrName>style.visibility</p:attrName>
                                        </p:attrNameLst>
                                      </p:cBhvr>
                                      <p:to>
                                        <p:strVal val="visible"/>
                                      </p:to>
                                    </p:set>
                                    <p:anim calcmode="lin" valueType="num">
                                      <p:cBhvr additive="base">
                                        <p:cTn id="41" dur="500" fill="hold"/>
                                        <p:tgtEl>
                                          <p:spTgt spid="788563"/>
                                        </p:tgtEl>
                                        <p:attrNameLst>
                                          <p:attrName>ppt_x</p:attrName>
                                        </p:attrNameLst>
                                      </p:cBhvr>
                                      <p:tavLst>
                                        <p:tav tm="0">
                                          <p:val>
                                            <p:strVal val="#ppt_x"/>
                                          </p:val>
                                        </p:tav>
                                        <p:tav tm="100000">
                                          <p:val>
                                            <p:strVal val="#ppt_x"/>
                                          </p:val>
                                        </p:tav>
                                      </p:tavLst>
                                    </p:anim>
                                    <p:anim calcmode="lin" valueType="num">
                                      <p:cBhvr additive="base">
                                        <p:cTn id="42" dur="500" fill="hold"/>
                                        <p:tgtEl>
                                          <p:spTgt spid="788563"/>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788564"/>
                                        </p:tgtEl>
                                        <p:attrNameLst>
                                          <p:attrName>style.visibility</p:attrName>
                                        </p:attrNameLst>
                                      </p:cBhvr>
                                      <p:to>
                                        <p:strVal val="visible"/>
                                      </p:to>
                                    </p:set>
                                    <p:anim calcmode="lin" valueType="num">
                                      <p:cBhvr additive="base">
                                        <p:cTn id="45" dur="500" fill="hold"/>
                                        <p:tgtEl>
                                          <p:spTgt spid="788564"/>
                                        </p:tgtEl>
                                        <p:attrNameLst>
                                          <p:attrName>ppt_x</p:attrName>
                                        </p:attrNameLst>
                                      </p:cBhvr>
                                      <p:tavLst>
                                        <p:tav tm="0">
                                          <p:val>
                                            <p:strVal val="#ppt_x"/>
                                          </p:val>
                                        </p:tav>
                                        <p:tav tm="100000">
                                          <p:val>
                                            <p:strVal val="#ppt_x"/>
                                          </p:val>
                                        </p:tav>
                                      </p:tavLst>
                                    </p:anim>
                                    <p:anim calcmode="lin" valueType="num">
                                      <p:cBhvr additive="base">
                                        <p:cTn id="46" dur="500" fill="hold"/>
                                        <p:tgtEl>
                                          <p:spTgt spid="788564"/>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ntr" presetSubtype="16" fill="hold" nodeType="clickEffect">
                                  <p:stCondLst>
                                    <p:cond delay="0"/>
                                  </p:stCondLst>
                                  <p:childTnLst>
                                    <p:set>
                                      <p:cBhvr>
                                        <p:cTn id="50" dur="1" fill="hold">
                                          <p:stCondLst>
                                            <p:cond delay="0"/>
                                          </p:stCondLst>
                                        </p:cTn>
                                        <p:tgtEl>
                                          <p:spTgt spid="788546"/>
                                        </p:tgtEl>
                                        <p:attrNameLst>
                                          <p:attrName>style.visibility</p:attrName>
                                        </p:attrNameLst>
                                      </p:cBhvr>
                                      <p:to>
                                        <p:strVal val="visible"/>
                                      </p:to>
                                    </p:set>
                                    <p:animEffect transition="in" filter="diamond(in)">
                                      <p:cBhvr>
                                        <p:cTn id="51" dur="2000"/>
                                        <p:tgtEl>
                                          <p:spTgt spid="78854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5" presetClass="emph" presetSubtype="0" fill="hold" nodeType="clickEffect">
                                  <p:stCondLst>
                                    <p:cond delay="0"/>
                                  </p:stCondLst>
                                  <p:childTnLst>
                                    <p:anim calcmode="discrete" valueType="str">
                                      <p:cBhvr>
                                        <p:cTn id="55" dur="1000" fill="hold"/>
                                        <p:tgtEl>
                                          <p:spTgt spid="78854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26861E3-8DD3-4996-BFA0-51720D8449FE}"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dirty="0"/>
              <a:t>‘Blood’ Diamonds (2)</a:t>
            </a:r>
            <a:endParaRPr lang="en-US" altLang="en-US" dirty="0"/>
          </a:p>
        </p:txBody>
      </p:sp>
      <p:sp>
        <p:nvSpPr>
          <p:cNvPr id="786435" name="Rectangle 3"/>
          <p:cNvSpPr>
            <a:spLocks noGrp="1" noChangeArrowheads="1"/>
          </p:cNvSpPr>
          <p:nvPr>
            <p:ph type="body" idx="1"/>
          </p:nvPr>
        </p:nvSpPr>
        <p:spPr>
          <a:xfrm>
            <a:off x="1182688" y="1196975"/>
            <a:ext cx="7637462" cy="4608513"/>
          </a:xfrm>
        </p:spPr>
        <p:txBody>
          <a:bodyPr/>
          <a:lstStyle/>
          <a:p>
            <a:pPr>
              <a:lnSpc>
                <a:spcPct val="90000"/>
              </a:lnSpc>
              <a:buFont typeface="Wingdings" panose="05000000000000000000" pitchFamily="2" charset="2"/>
              <a:buNone/>
            </a:pPr>
            <a:r>
              <a:rPr lang="en-GB" altLang="en-US" u="sng">
                <a:solidFill>
                  <a:srgbClr val="FF0000"/>
                </a:solidFill>
              </a:rPr>
              <a:t>Key facts</a:t>
            </a:r>
          </a:p>
          <a:p>
            <a:pPr lvl="1">
              <a:lnSpc>
                <a:spcPct val="90000"/>
              </a:lnSpc>
            </a:pPr>
            <a:r>
              <a:rPr lang="en-GB" altLang="en-US" u="sng"/>
              <a:t>Main source</a:t>
            </a:r>
            <a:r>
              <a:rPr lang="en-GB" altLang="en-US"/>
              <a:t>:  diamond producing areas of Western Africa</a:t>
            </a:r>
            <a:endParaRPr lang="en-US" altLang="en-US"/>
          </a:p>
          <a:p>
            <a:pPr lvl="1">
              <a:lnSpc>
                <a:spcPct val="90000"/>
              </a:lnSpc>
            </a:pPr>
            <a:r>
              <a:rPr lang="en-GB" altLang="en-US" u="sng"/>
              <a:t>Breakdown of central control</a:t>
            </a:r>
            <a:r>
              <a:rPr lang="en-GB" altLang="en-US"/>
              <a:t>:  opportunities for criminal exploitation of production</a:t>
            </a:r>
          </a:p>
          <a:p>
            <a:pPr lvl="1">
              <a:lnSpc>
                <a:spcPct val="90000"/>
              </a:lnSpc>
            </a:pPr>
            <a:r>
              <a:rPr lang="en-GB" altLang="en-US" u="sng"/>
              <a:t>Proceeds of diamond sales</a:t>
            </a:r>
            <a:r>
              <a:rPr lang="en-GB" altLang="en-US"/>
              <a:t>:  used to fund armed conflict and terrorism</a:t>
            </a:r>
          </a:p>
          <a:p>
            <a:pPr lvl="1">
              <a:lnSpc>
                <a:spcPct val="90000"/>
              </a:lnSpc>
            </a:pPr>
            <a:r>
              <a:rPr lang="en-GB" altLang="en-US" u="sng"/>
              <a:t>Links with terrorism</a:t>
            </a:r>
            <a:r>
              <a:rPr lang="en-GB" altLang="en-US"/>
              <a:t>:  used by terrorist groups to finance terror activities </a:t>
            </a:r>
          </a:p>
          <a:p>
            <a:pPr>
              <a:lnSpc>
                <a:spcPct val="90000"/>
              </a:lnSpc>
              <a:buFont typeface="Wingdings" panose="05000000000000000000" pitchFamily="2" charset="2"/>
              <a:buNone/>
            </a:pPr>
            <a:r>
              <a:rPr lang="en-GB" altLang="en-US" u="sng">
                <a:solidFill>
                  <a:srgbClr val="FF0000"/>
                </a:solidFill>
              </a:rPr>
              <a:t>Money launderers’ perspective</a:t>
            </a:r>
          </a:p>
          <a:p>
            <a:pPr lvl="1">
              <a:lnSpc>
                <a:spcPct val="90000"/>
              </a:lnSpc>
            </a:pPr>
            <a:r>
              <a:rPr lang="en-GB" altLang="en-US"/>
              <a:t>High intrinsic value in compact form</a:t>
            </a:r>
          </a:p>
          <a:p>
            <a:pPr lvl="1">
              <a:lnSpc>
                <a:spcPct val="90000"/>
              </a:lnSpc>
            </a:pPr>
            <a:r>
              <a:rPr lang="en-GB" altLang="en-US"/>
              <a:t>Easy to hide, easy to transport across borders</a:t>
            </a:r>
          </a:p>
          <a:p>
            <a:pPr lvl="1">
              <a:lnSpc>
                <a:spcPct val="90000"/>
              </a:lnSpc>
            </a:pPr>
            <a:r>
              <a:rPr lang="en-GB" altLang="en-US"/>
              <a:t>High volume production and trading concentrated into relatively few locations</a:t>
            </a:r>
            <a:endParaRPr lang="en-US" altLang="en-US"/>
          </a:p>
        </p:txBody>
      </p:sp>
    </p:spTree>
    <p:custDataLst>
      <p:tags r:id="rId1"/>
    </p:custData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369189-FC4A-4755-83E3-61B2A1B70C50}"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dirty="0"/>
              <a:t>‘Blood’ Diamonds (3)</a:t>
            </a:r>
            <a:endParaRPr lang="en-US" altLang="en-US" dirty="0"/>
          </a:p>
        </p:txBody>
      </p:sp>
      <p:sp>
        <p:nvSpPr>
          <p:cNvPr id="787459" name="Rectangle 3"/>
          <p:cNvSpPr>
            <a:spLocks noGrp="1" noChangeArrowheads="1"/>
          </p:cNvSpPr>
          <p:nvPr>
            <p:ph type="body" idx="1"/>
          </p:nvPr>
        </p:nvSpPr>
        <p:spPr>
          <a:xfrm>
            <a:off x="1182688" y="1196975"/>
            <a:ext cx="7637462" cy="4608513"/>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Significant unexplained deposits from companies active in the diamond trade</a:t>
            </a:r>
          </a:p>
          <a:p>
            <a:pPr lvl="1"/>
            <a:r>
              <a:rPr lang="en-GB" altLang="en-US"/>
              <a:t>Large scale cross-border funds transfers involving countries known to be a source of ‘blood diamonds’</a:t>
            </a:r>
          </a:p>
          <a:p>
            <a:pPr lvl="1"/>
            <a:r>
              <a:rPr lang="en-GB" altLang="en-US"/>
              <a:t>Cross-border funds transfers involving nationals/residents of diamond producing areas of Western Africa</a:t>
            </a:r>
          </a:p>
          <a:p>
            <a:pPr lvl="1"/>
            <a:r>
              <a:rPr lang="en-GB" altLang="en-US"/>
              <a:t>Unexplained large international funds transfers to known diamond traders, followed by immediate withdrawal in cash</a:t>
            </a:r>
          </a:p>
          <a:p>
            <a:pPr lvl="1"/>
            <a:r>
              <a:rPr lang="en-GB" altLang="en-US"/>
              <a:t>Very ‘regular’ levels of funds and cash flow in diamond trading businesses (fluctuations would be more normal)</a:t>
            </a:r>
          </a:p>
          <a:p>
            <a:pPr lvl="1"/>
            <a:r>
              <a:rPr lang="en-GB" altLang="en-US"/>
              <a:t>Any transaction with the diamond trade that cannot be explained by an individual’s or company’s known business </a:t>
            </a:r>
            <a:endParaRPr lang="en-US" altLang="en-US"/>
          </a:p>
        </p:txBody>
      </p:sp>
    </p:spTree>
    <p:custDataLst>
      <p:tags r:id="rId1"/>
    </p:custDataLst>
  </p:cSld>
  <p:clrMapOvr>
    <a:masterClrMapping/>
  </p:clrMapOvr>
  <p:transitio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25522</TotalTime>
  <Words>828</Words>
  <Application>Microsoft Office PowerPoint</Application>
  <PresentationFormat>On-screen Show (4:3)</PresentationFormat>
  <Paragraphs>58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‘Blood’ Diamonds (1)</vt:lpstr>
      <vt:lpstr>‘Blood’ Diamonds (2)</vt:lpstr>
      <vt:lpstr>‘Blood’ Diamonds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1005</cp:revision>
  <dcterms:modified xsi:type="dcterms:W3CDTF">2016-09-07T10:27:42Z</dcterms:modified>
</cp:coreProperties>
</file>